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BA1ADD-8353-13AC-057C-D59A95C9BABA}" name="Sarah Dunn" initials="SD" userId="S::nsld6@newcastle.ac.uk::b2079099-53cd-4eba-a2d8-78fc3e05a9d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94" autoAdjust="0"/>
    <p:restoredTop sz="94660"/>
  </p:normalViewPr>
  <p:slideViewPr>
    <p:cSldViewPr snapToGrid="0">
      <p:cViewPr varScale="1">
        <p:scale>
          <a:sx n="77" d="100"/>
          <a:sy n="77" d="100"/>
        </p:scale>
        <p:origin x="3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7159" y="264159"/>
            <a:ext cx="6583680" cy="937768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24364" y="1274543"/>
            <a:ext cx="5606415" cy="4226560"/>
          </a:xfrm>
        </p:spPr>
        <p:txBody>
          <a:bodyPr anchor="b">
            <a:normAutofit/>
          </a:bodyPr>
          <a:lstStyle>
            <a:lvl1pPr algn="ctr">
              <a:lnSpc>
                <a:spcPct val="85000"/>
              </a:lnSpc>
              <a:defRPr sz="45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61612" y="5589474"/>
            <a:ext cx="4931921" cy="2005127"/>
          </a:xfrm>
        </p:spPr>
        <p:txBody>
          <a:bodyPr>
            <a:normAutofit/>
          </a:bodyPr>
          <a:lstStyle>
            <a:lvl1pPr marL="0" indent="0" algn="ctr">
              <a:spcBef>
                <a:spcPts val="750"/>
              </a:spcBef>
              <a:buNone/>
              <a:defRPr sz="1350">
                <a:solidFill>
                  <a:srgbClr val="FFFFFF"/>
                </a:solidFill>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541BC1E-1AB1-43F7-9330-513AD9679254}" type="datetimeFigureOut">
              <a:rPr lang="en-GB" smtClean="0"/>
              <a:t>18/08/2023</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882DDE-26BC-465A-81AB-5F5AD21C8563}" type="slidenum">
              <a:rPr lang="en-GB" smtClean="0"/>
              <a:t>‹#›</a:t>
            </a:fld>
            <a:endParaRPr lang="en-GB"/>
          </a:p>
        </p:txBody>
      </p:sp>
      <p:cxnSp>
        <p:nvCxnSpPr>
          <p:cNvPr id="8" name="Straight Connector 7"/>
          <p:cNvCxnSpPr/>
          <p:nvPr/>
        </p:nvCxnSpPr>
        <p:spPr>
          <a:xfrm>
            <a:off x="1112997" y="5393267"/>
            <a:ext cx="462915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31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1BC1E-1AB1-43F7-9330-513AD9679254}"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82DDE-26BC-465A-81AB-5F5AD21C8563}" type="slidenum">
              <a:rPr lang="en-GB" smtClean="0"/>
              <a:t>‹#›</a:t>
            </a:fld>
            <a:endParaRPr lang="en-GB"/>
          </a:p>
        </p:txBody>
      </p:sp>
    </p:spTree>
    <p:extLst>
      <p:ext uri="{BB962C8B-B14F-4D97-AF65-F5344CB8AC3E}">
        <p14:creationId xmlns:p14="http://schemas.microsoft.com/office/powerpoint/2010/main" val="253489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1100667"/>
            <a:ext cx="1307306" cy="78147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42938" y="1100667"/>
            <a:ext cx="4179094" cy="7814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1BC1E-1AB1-43F7-9330-513AD9679254}"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82DDE-26BC-465A-81AB-5F5AD21C8563}" type="slidenum">
              <a:rPr lang="en-GB" smtClean="0"/>
              <a:t>‹#›</a:t>
            </a:fld>
            <a:endParaRPr lang="en-GB"/>
          </a:p>
        </p:txBody>
      </p:sp>
    </p:spTree>
    <p:extLst>
      <p:ext uri="{BB962C8B-B14F-4D97-AF65-F5344CB8AC3E}">
        <p14:creationId xmlns:p14="http://schemas.microsoft.com/office/powerpoint/2010/main" val="182108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75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1BC1E-1AB1-43F7-9330-513AD9679254}"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82DDE-26BC-465A-81AB-5F5AD21C8563}" type="slidenum">
              <a:rPr lang="en-GB" smtClean="0"/>
              <a:t>‹#›</a:t>
            </a:fld>
            <a:endParaRPr lang="en-GB"/>
          </a:p>
        </p:txBody>
      </p:sp>
    </p:spTree>
    <p:extLst>
      <p:ext uri="{BB962C8B-B14F-4D97-AF65-F5344CB8AC3E}">
        <p14:creationId xmlns:p14="http://schemas.microsoft.com/office/powerpoint/2010/main" val="415448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2364" y="1695164"/>
            <a:ext cx="5606415" cy="4226560"/>
          </a:xfrm>
        </p:spPr>
        <p:txBody>
          <a:bodyPr anchor="b">
            <a:noAutofit/>
          </a:bodyPr>
          <a:lstStyle>
            <a:lvl1pPr algn="ctr">
              <a:lnSpc>
                <a:spcPct val="85000"/>
              </a:lnSpc>
              <a:defRPr sz="45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961834" y="6000973"/>
            <a:ext cx="4932617" cy="1969942"/>
          </a:xfrm>
        </p:spPr>
        <p:txBody>
          <a:bodyPr anchor="t">
            <a:normAutofit/>
          </a:bodyPr>
          <a:lstStyle>
            <a:lvl1pPr marL="0" indent="0" algn="ctr">
              <a:buNone/>
              <a:defRPr sz="1350">
                <a:solidFill>
                  <a:schemeClr val="accent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41BC1E-1AB1-43F7-9330-513AD9679254}"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82DDE-26BC-465A-81AB-5F5AD21C8563}" type="slidenum">
              <a:rPr lang="en-GB" smtClean="0"/>
              <a:t>‹#›</a:t>
            </a:fld>
            <a:endParaRPr lang="en-GB"/>
          </a:p>
        </p:txBody>
      </p:sp>
      <p:cxnSp>
        <p:nvCxnSpPr>
          <p:cNvPr id="7" name="Straight Connector 6"/>
          <p:cNvCxnSpPr/>
          <p:nvPr/>
        </p:nvCxnSpPr>
        <p:spPr>
          <a:xfrm>
            <a:off x="1114425" y="5807256"/>
            <a:ext cx="46291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99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42938" y="2971799"/>
            <a:ext cx="2674620" cy="581152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25532" y="2971800"/>
            <a:ext cx="2674620" cy="581152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41BC1E-1AB1-43F7-9330-513AD9679254}"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882DDE-26BC-465A-81AB-5F5AD21C8563}" type="slidenum">
              <a:rPr lang="en-GB" smtClean="0"/>
              <a:t>‹#›</a:t>
            </a:fld>
            <a:endParaRPr lang="en-GB"/>
          </a:p>
        </p:txBody>
      </p:sp>
    </p:spTree>
    <p:extLst>
      <p:ext uri="{BB962C8B-B14F-4D97-AF65-F5344CB8AC3E}">
        <p14:creationId xmlns:p14="http://schemas.microsoft.com/office/powerpoint/2010/main" val="200798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42938" y="2891071"/>
            <a:ext cx="2674620" cy="1122680"/>
          </a:xfrm>
        </p:spPr>
        <p:txBody>
          <a:bodyPr anchor="ct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42938" y="3931031"/>
            <a:ext cx="2674620" cy="488696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26410" y="2887491"/>
            <a:ext cx="2674620" cy="1122680"/>
          </a:xfrm>
        </p:spPr>
        <p:txBody>
          <a:bodyPr anchor="ct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526410" y="3927910"/>
            <a:ext cx="2674620" cy="488696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41BC1E-1AB1-43F7-9330-513AD9679254}" type="datetimeFigureOut">
              <a:rPr lang="en-GB" smtClean="0"/>
              <a:t>18/08/2023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882DDE-26BC-465A-81AB-5F5AD21C8563}" type="slidenum">
              <a:rPr lang="en-GB" smtClean="0"/>
              <a:t>‹#›</a:t>
            </a:fld>
            <a:endParaRPr lang="en-GB"/>
          </a:p>
        </p:txBody>
      </p:sp>
    </p:spTree>
    <p:extLst>
      <p:ext uri="{BB962C8B-B14F-4D97-AF65-F5344CB8AC3E}">
        <p14:creationId xmlns:p14="http://schemas.microsoft.com/office/powerpoint/2010/main" val="324439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41BC1E-1AB1-43F7-9330-513AD9679254}"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882DDE-26BC-465A-81AB-5F5AD21C8563}" type="slidenum">
              <a:rPr lang="en-GB" smtClean="0"/>
              <a:t>‹#›</a:t>
            </a:fld>
            <a:endParaRPr lang="en-GB"/>
          </a:p>
        </p:txBody>
      </p:sp>
    </p:spTree>
    <p:extLst>
      <p:ext uri="{BB962C8B-B14F-4D97-AF65-F5344CB8AC3E}">
        <p14:creationId xmlns:p14="http://schemas.microsoft.com/office/powerpoint/2010/main" val="79596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1BC1E-1AB1-43F7-9330-513AD9679254}" type="datetimeFigureOut">
              <a:rPr lang="en-GB" smtClean="0"/>
              <a:t>18/08/2023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882DDE-26BC-465A-81AB-5F5AD21C8563}" type="slidenum">
              <a:rPr lang="en-GB" smtClean="0"/>
              <a:t>‹#›</a:t>
            </a:fld>
            <a:endParaRPr lang="en-GB"/>
          </a:p>
        </p:txBody>
      </p:sp>
    </p:spTree>
    <p:extLst>
      <p:ext uri="{BB962C8B-B14F-4D97-AF65-F5344CB8AC3E}">
        <p14:creationId xmlns:p14="http://schemas.microsoft.com/office/powerpoint/2010/main" val="244718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8" y="1584960"/>
            <a:ext cx="2125980" cy="2509520"/>
          </a:xfrm>
        </p:spPr>
        <p:txBody>
          <a:bodyPr anchor="b">
            <a:noAutofit/>
          </a:bodyPr>
          <a:lstStyle>
            <a:lvl1pPr>
              <a:lnSpc>
                <a:spcPct val="90000"/>
              </a:lnSpc>
              <a:defRPr sz="2250" b="0"/>
            </a:lvl1pPr>
          </a:lstStyle>
          <a:p>
            <a:r>
              <a:rPr lang="en-US"/>
              <a:t>Click to edit Master title style</a:t>
            </a:r>
            <a:endParaRPr lang="en-US" dirty="0"/>
          </a:p>
        </p:txBody>
      </p:sp>
      <p:sp>
        <p:nvSpPr>
          <p:cNvPr id="3" name="Content Placeholder 2"/>
          <p:cNvSpPr>
            <a:spLocks noGrp="1"/>
          </p:cNvSpPr>
          <p:nvPr>
            <p:ph idx="1"/>
          </p:nvPr>
        </p:nvSpPr>
        <p:spPr>
          <a:xfrm>
            <a:off x="3096985" y="1584960"/>
            <a:ext cx="3112229" cy="673608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2938" y="4094480"/>
            <a:ext cx="2125980" cy="4226560"/>
          </a:xfrm>
        </p:spPr>
        <p:txBody>
          <a:bodyPr>
            <a:normAutofit/>
          </a:bodyPr>
          <a:lstStyle>
            <a:lvl1pPr marL="0" indent="0">
              <a:lnSpc>
                <a:spcPct val="100000"/>
              </a:lnSpc>
              <a:spcBef>
                <a:spcPts val="600"/>
              </a:spcBef>
              <a:buNone/>
              <a:defRPr sz="956"/>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2541BC1E-1AB1-43F7-9330-513AD9679254}"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882DDE-26BC-465A-81AB-5F5AD21C8563}" type="slidenum">
              <a:rPr lang="en-GB" smtClean="0"/>
              <a:t>‹#›</a:t>
            </a:fld>
            <a:endParaRPr lang="en-GB"/>
          </a:p>
        </p:txBody>
      </p:sp>
    </p:spTree>
    <p:extLst>
      <p:ext uri="{BB962C8B-B14F-4D97-AF65-F5344CB8AC3E}">
        <p14:creationId xmlns:p14="http://schemas.microsoft.com/office/powerpoint/2010/main" val="1025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8" y="1584960"/>
            <a:ext cx="2125980" cy="2509520"/>
          </a:xfrm>
        </p:spPr>
        <p:txBody>
          <a:bodyPr anchor="b">
            <a:noAutofit/>
          </a:bodyPr>
          <a:lstStyle>
            <a:lvl1pPr>
              <a:lnSpc>
                <a:spcPct val="90000"/>
              </a:lnSpc>
              <a:defRPr sz="22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014331" y="1545336"/>
            <a:ext cx="3193277" cy="6709665"/>
          </a:xfrm>
        </p:spPr>
        <p:txBody>
          <a:bodyPr lIns="274320" tIns="182880" anchor="t">
            <a:normAutofit/>
          </a:bodyPr>
          <a:lstStyle>
            <a:lvl1pPr marL="0" indent="0">
              <a:buNone/>
              <a:defRPr sz="1575"/>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642938" y="4094480"/>
            <a:ext cx="2125980" cy="4160520"/>
          </a:xfrm>
        </p:spPr>
        <p:txBody>
          <a:bodyPr>
            <a:normAutofit/>
          </a:bodyPr>
          <a:lstStyle>
            <a:lvl1pPr marL="0" indent="0">
              <a:lnSpc>
                <a:spcPct val="100000"/>
              </a:lnSpc>
              <a:spcBef>
                <a:spcPts val="600"/>
              </a:spcBef>
              <a:buNone/>
              <a:defRPr sz="956"/>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2541BC1E-1AB1-43F7-9330-513AD9679254}"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882DDE-26BC-465A-81AB-5F5AD21C8563}" type="slidenum">
              <a:rPr lang="en-GB" smtClean="0"/>
              <a:t>‹#›</a:t>
            </a:fld>
            <a:endParaRPr lang="en-GB"/>
          </a:p>
        </p:txBody>
      </p:sp>
    </p:spTree>
    <p:extLst>
      <p:ext uri="{BB962C8B-B14F-4D97-AF65-F5344CB8AC3E}">
        <p14:creationId xmlns:p14="http://schemas.microsoft.com/office/powerpoint/2010/main" val="115098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37160" y="264160"/>
            <a:ext cx="6583680" cy="93776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2938" y="880533"/>
            <a:ext cx="5554980" cy="19591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42939" y="2971800"/>
            <a:ext cx="5553490" cy="5833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35" y="8989976"/>
            <a:ext cx="1310105" cy="527403"/>
          </a:xfrm>
          <a:prstGeom prst="rect">
            <a:avLst/>
          </a:prstGeom>
        </p:spPr>
        <p:txBody>
          <a:bodyPr vert="horz" lIns="91440" tIns="45720" rIns="91440" bIns="45720" rtlCol="0" anchor="ctr"/>
          <a:lstStyle>
            <a:lvl1pPr algn="l">
              <a:defRPr sz="750">
                <a:solidFill>
                  <a:schemeClr val="accent1"/>
                </a:solidFill>
              </a:defRPr>
            </a:lvl1pPr>
          </a:lstStyle>
          <a:p>
            <a:fld id="{2541BC1E-1AB1-43F7-9330-513AD9679254}" type="datetimeFigureOut">
              <a:rPr lang="en-GB" smtClean="0"/>
              <a:t>18/08/2023</a:t>
            </a:fld>
            <a:endParaRPr lang="en-GB"/>
          </a:p>
        </p:txBody>
      </p:sp>
      <p:sp>
        <p:nvSpPr>
          <p:cNvPr id="5" name="Footer Placeholder 4"/>
          <p:cNvSpPr>
            <a:spLocks noGrp="1"/>
          </p:cNvSpPr>
          <p:nvPr>
            <p:ph type="ftr" sz="quarter" idx="3"/>
          </p:nvPr>
        </p:nvSpPr>
        <p:spPr>
          <a:xfrm>
            <a:off x="2221396" y="8989976"/>
            <a:ext cx="2653748" cy="527403"/>
          </a:xfrm>
          <a:prstGeom prst="rect">
            <a:avLst/>
          </a:prstGeom>
        </p:spPr>
        <p:txBody>
          <a:bodyPr vert="horz" lIns="91440" tIns="45720" rIns="91440" bIns="45720" rtlCol="0" anchor="ctr"/>
          <a:lstStyle>
            <a:lvl1pPr algn="ctr">
              <a:defRPr sz="750">
                <a:solidFill>
                  <a:schemeClr val="accent1"/>
                </a:solidFill>
              </a:defRPr>
            </a:lvl1pPr>
          </a:lstStyle>
          <a:p>
            <a:endParaRPr lang="en-GB"/>
          </a:p>
        </p:txBody>
      </p:sp>
      <p:sp>
        <p:nvSpPr>
          <p:cNvPr id="6" name="Slide Number Placeholder 5"/>
          <p:cNvSpPr>
            <a:spLocks noGrp="1"/>
          </p:cNvSpPr>
          <p:nvPr>
            <p:ph type="sldNum" sz="quarter" idx="4"/>
          </p:nvPr>
        </p:nvSpPr>
        <p:spPr>
          <a:xfrm>
            <a:off x="5247862" y="8989976"/>
            <a:ext cx="959747" cy="527403"/>
          </a:xfrm>
          <a:prstGeom prst="rect">
            <a:avLst/>
          </a:prstGeom>
        </p:spPr>
        <p:txBody>
          <a:bodyPr vert="horz" lIns="91440" tIns="45720" rIns="91440" bIns="45720" rtlCol="0" anchor="ctr"/>
          <a:lstStyle>
            <a:lvl1pPr algn="r">
              <a:defRPr sz="750">
                <a:solidFill>
                  <a:schemeClr val="accent1"/>
                </a:solidFill>
              </a:defRPr>
            </a:lvl1pPr>
          </a:lstStyle>
          <a:p>
            <a:fld id="{CC882DDE-26BC-465A-81AB-5F5AD21C8563}" type="slidenum">
              <a:rPr lang="en-GB" smtClean="0"/>
              <a:t>‹#›</a:t>
            </a:fld>
            <a:endParaRPr lang="en-GB"/>
          </a:p>
        </p:txBody>
      </p:sp>
    </p:spTree>
    <p:extLst>
      <p:ext uri="{BB962C8B-B14F-4D97-AF65-F5344CB8AC3E}">
        <p14:creationId xmlns:p14="http://schemas.microsoft.com/office/powerpoint/2010/main" val="17402685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5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128588" indent="-102870" algn="l" defTabSz="514350" rtl="0" eaLnBrk="1" latinLnBrk="0" hangingPunct="1">
        <a:lnSpc>
          <a:spcPct val="90000"/>
        </a:lnSpc>
        <a:spcBef>
          <a:spcPts val="750"/>
        </a:spcBef>
        <a:buClr>
          <a:schemeClr val="accent1"/>
        </a:buClr>
        <a:buSzPct val="80000"/>
        <a:buFont typeface="Corbel" pitchFamily="34" charset="0"/>
        <a:buChar char="•"/>
        <a:defRPr sz="1500" kern="1200">
          <a:solidFill>
            <a:schemeClr val="accent1"/>
          </a:solidFill>
          <a:latin typeface="+mn-lt"/>
          <a:ea typeface="+mn-ea"/>
          <a:cs typeface="+mn-cs"/>
        </a:defRPr>
      </a:lvl1pPr>
      <a:lvl2pPr marL="25717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350" kern="1200">
          <a:solidFill>
            <a:schemeClr val="accent1"/>
          </a:solidFill>
          <a:latin typeface="+mn-lt"/>
          <a:ea typeface="+mn-ea"/>
          <a:cs typeface="+mn-cs"/>
        </a:defRPr>
      </a:lvl2pPr>
      <a:lvl3pPr marL="41148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200" kern="1200">
          <a:solidFill>
            <a:schemeClr val="accent1"/>
          </a:solidFill>
          <a:latin typeface="+mn-lt"/>
          <a:ea typeface="+mn-ea"/>
          <a:cs typeface="+mn-cs"/>
        </a:defRPr>
      </a:lvl3pPr>
      <a:lvl4pPr marL="56578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4pPr>
      <a:lvl5pPr marL="69009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5pPr>
      <a:lvl6pPr marL="8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6pPr>
      <a:lvl7pPr marL="9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7pPr>
      <a:lvl8pPr marL="11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8pPr>
      <a:lvl9pPr marL="12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nctu.opera.conf@nhs.net" TargetMode="External"/><Relationship Id="rId13" Type="http://schemas.openxmlformats.org/officeDocument/2006/relationships/image" Target="../media/image6.jpg"/><Relationship Id="rId18" Type="http://schemas.openxmlformats.org/officeDocument/2006/relationships/hyperlink" Target="https://www.sealedenvelope.com/access/" TargetMode="External"/><Relationship Id="rId3" Type="http://schemas.openxmlformats.org/officeDocument/2006/relationships/hyperlink" Target="https://www.basl.org.uk/" TargetMode="External"/><Relationship Id="rId7" Type="http://schemas.openxmlformats.org/officeDocument/2006/relationships/hyperlink" Target="mailto:nctu.opera.sae@nhs.net" TargetMode="External"/><Relationship Id="rId12" Type="http://schemas.openxmlformats.org/officeDocument/2006/relationships/image" Target="../media/image5.jpg"/><Relationship Id="rId17" Type="http://schemas.openxmlformats.org/officeDocument/2006/relationships/hyperlink" Target="https://www.pbcfoundation.org.uk/about-us" TargetMode="External"/><Relationship Id="rId2" Type="http://schemas.openxmlformats.org/officeDocument/2006/relationships/image" Target="../media/image1.jpeg"/><Relationship Id="rId16" Type="http://schemas.openxmlformats.org/officeDocument/2006/relationships/hyperlink" Target="https://www.uk-pbc.com/" TargetMode="External"/><Relationship Id="rId20"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mailto:opera@newcastle.ac.uk" TargetMode="External"/><Relationship Id="rId11" Type="http://schemas.openxmlformats.org/officeDocument/2006/relationships/image" Target="../media/image4.jpg"/><Relationship Id="rId5" Type="http://schemas.openxmlformats.org/officeDocument/2006/relationships/image" Target="../media/image3.png"/><Relationship Id="rId15" Type="http://schemas.openxmlformats.org/officeDocument/2006/relationships/hyperlink" Target="https://www.ncl.ac.uk/nctu/" TargetMode="External"/><Relationship Id="rId10" Type="http://schemas.openxmlformats.org/officeDocument/2006/relationships/hyperlink" Target="https://twitter.com/UKPBC_Project" TargetMode="External"/><Relationship Id="rId19"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twitter.com/NCLctu" TargetMode="External"/><Relationship Id="rId14" Type="http://schemas.openxmlformats.org/officeDocument/2006/relationships/hyperlink" Target="https://research.ncl.ac.uk/opera/aboutthetria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opera@newcastle.ac.uk" TargetMode="External"/><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IHR Evidence - Better Health and Care for All - Easy Read ...">
            <a:extLst>
              <a:ext uri="{FF2B5EF4-FFF2-40B4-BE49-F238E27FC236}">
                <a16:creationId xmlns:a16="http://schemas.microsoft.com/office/drawing/2014/main" id="{5531ED6F-D165-C360-FFCF-A7CDAA65B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57" y="1246244"/>
            <a:ext cx="1623774" cy="8118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1AEDF20-65C1-4D60-52A5-360176130925}"/>
              </a:ext>
            </a:extLst>
          </p:cNvPr>
          <p:cNvSpPr txBox="1"/>
          <p:nvPr/>
        </p:nvSpPr>
        <p:spPr>
          <a:xfrm>
            <a:off x="179871" y="3894644"/>
            <a:ext cx="6493668" cy="3447098"/>
          </a:xfrm>
          <a:prstGeom prst="rect">
            <a:avLst/>
          </a:prstGeom>
          <a:noFill/>
          <a:ln w="38100">
            <a:solidFill>
              <a:schemeClr val="accent6">
                <a:lumMod val="50000"/>
              </a:schemeClr>
            </a:solidFill>
          </a:ln>
        </p:spPr>
        <p:txBody>
          <a:bodyPr wrap="square" rtlCol="0">
            <a:spAutoFit/>
          </a:bodyPr>
          <a:lstStyle/>
          <a:p>
            <a:pPr algn="ctr"/>
            <a:r>
              <a:rPr lang="en-GB" sz="1400" b="1" dirty="0">
                <a:solidFill>
                  <a:schemeClr val="accent6">
                    <a:lumMod val="75000"/>
                  </a:schemeClr>
                </a:solidFill>
                <a:effectLst/>
                <a:latin typeface="Calibri" panose="020F0502020204030204" pitchFamily="34" charset="0"/>
                <a:ea typeface="Times New Roman" panose="02020603050405020304" pitchFamily="18" charset="0"/>
              </a:rPr>
              <a:t>Welcome from our CI &amp; Co-Apps</a:t>
            </a:r>
          </a:p>
          <a:p>
            <a:pPr algn="ctr"/>
            <a:endParaRPr lang="en-GB" sz="1200" b="1" dirty="0">
              <a:solidFill>
                <a:schemeClr val="accent6">
                  <a:lumMod val="75000"/>
                </a:schemeClr>
              </a:solidFill>
              <a:effectLst/>
              <a:latin typeface="Calibri" panose="020F0502020204030204" pitchFamily="34" charset="0"/>
              <a:ea typeface="Times New Roman" panose="02020603050405020304" pitchFamily="18" charset="0"/>
            </a:endParaRPr>
          </a:p>
          <a:p>
            <a:pPr algn="ctr"/>
            <a:r>
              <a:rPr lang="en-GB" sz="1100" dirty="0">
                <a:solidFill>
                  <a:srgbClr val="000000"/>
                </a:solidFill>
                <a:effectLst/>
                <a:latin typeface="Calibri" panose="020F0502020204030204" pitchFamily="34" charset="0"/>
                <a:ea typeface="Times New Roman" panose="02020603050405020304" pitchFamily="18" charset="0"/>
              </a:rPr>
              <a:t>Welcome to the first edition of the OPERA UK Newsletter. We thought we would just drop you all a note to say that we are approaching the opening of OPERA. It has been quite a journey to get to this point (the delays have not been to do with the trial itself but in relation to MHRA process). We do, however, now have all the approvals in place. We are very grateful for all the input from the centres around the SIV planning. Can we also just ask for your help in making sure that the OPERA teams get all the necessary documentation back ASAP.</a:t>
            </a:r>
            <a:endParaRPr lang="en-GB" sz="1100" dirty="0">
              <a:solidFill>
                <a:srgbClr val="000000"/>
              </a:solidFill>
              <a:latin typeface="Calibri" panose="020F0502020204030204" pitchFamily="34" charset="0"/>
              <a:ea typeface="Times New Roman" panose="02020603050405020304" pitchFamily="18" charset="0"/>
            </a:endParaRPr>
          </a:p>
          <a:p>
            <a:pPr algn="ctr"/>
            <a:endParaRPr lang="en-GB" sz="1100" dirty="0">
              <a:effectLst/>
              <a:latin typeface="Calibri" panose="020F0502020204030204" pitchFamily="34" charset="0"/>
              <a:ea typeface="Calibri" panose="020F0502020204030204" pitchFamily="34" charset="0"/>
            </a:endParaRPr>
          </a:p>
          <a:p>
            <a:pPr algn="ctr"/>
            <a:r>
              <a:rPr lang="en-GB" sz="1100" dirty="0">
                <a:solidFill>
                  <a:srgbClr val="000000"/>
                </a:solidFill>
                <a:effectLst/>
                <a:latin typeface="Calibri" panose="020F0502020204030204" pitchFamily="34" charset="0"/>
                <a:ea typeface="Times New Roman" panose="02020603050405020304" pitchFamily="18" charset="0"/>
              </a:rPr>
              <a:t>George, Palak and I will be at the upcoming BASL immune disease SIG meeting and also the main BASL meeting and it will be good to catch up </a:t>
            </a:r>
            <a:r>
              <a:rPr lang="en-GB" sz="1100" dirty="0">
                <a:solidFill>
                  <a:srgbClr val="000000"/>
                </a:solidFill>
                <a:effectLst/>
                <a:latin typeface="Calibri" panose="020F0502020204030204" pitchFamily="34" charset="0"/>
                <a:ea typeface="Times New Roman" panose="02020603050405020304" pitchFamily="18" charset="0"/>
                <a:hlinkClick r:id="rId3"/>
              </a:rPr>
              <a:t>https://www.basl.org.uk/</a:t>
            </a:r>
            <a:r>
              <a:rPr lang="en-GB" sz="1100" dirty="0">
                <a:solidFill>
                  <a:srgbClr val="000000"/>
                </a:solidFill>
                <a:effectLst/>
                <a:latin typeface="Calibri" panose="020F0502020204030204" pitchFamily="34" charset="0"/>
                <a:ea typeface="Times New Roman" panose="02020603050405020304" pitchFamily="18" charset="0"/>
              </a:rPr>
              <a:t>. We are also planning regular web catch up meetings.</a:t>
            </a:r>
            <a:endParaRPr lang="en-GB" sz="1100" dirty="0">
              <a:effectLst/>
              <a:latin typeface="Calibri" panose="020F0502020204030204" pitchFamily="34" charset="0"/>
              <a:ea typeface="Calibri" panose="020F0502020204030204" pitchFamily="34" charset="0"/>
            </a:endParaRPr>
          </a:p>
          <a:p>
            <a:pPr algn="ctr"/>
            <a:r>
              <a:rPr lang="en-GB" sz="1100" dirty="0">
                <a:solidFill>
                  <a:srgbClr val="000000"/>
                </a:solidFill>
                <a:effectLst/>
                <a:latin typeface="Calibri" panose="020F0502020204030204" pitchFamily="34" charset="0"/>
                <a:ea typeface="Times New Roman" panose="02020603050405020304" pitchFamily="18" charset="0"/>
              </a:rPr>
              <a:t> </a:t>
            </a:r>
            <a:endParaRPr lang="en-GB" sz="1100" dirty="0">
              <a:effectLst/>
              <a:latin typeface="Calibri" panose="020F0502020204030204" pitchFamily="34" charset="0"/>
              <a:ea typeface="Calibri" panose="020F0502020204030204" pitchFamily="34" charset="0"/>
            </a:endParaRPr>
          </a:p>
          <a:p>
            <a:pPr algn="ctr"/>
            <a:r>
              <a:rPr lang="en-GB" sz="1100" dirty="0">
                <a:solidFill>
                  <a:srgbClr val="000000"/>
                </a:solidFill>
                <a:effectLst/>
                <a:latin typeface="Calibri" panose="020F0502020204030204" pitchFamily="34" charset="0"/>
                <a:ea typeface="Times New Roman" panose="02020603050405020304" pitchFamily="18" charset="0"/>
              </a:rPr>
              <a:t>In terms of the trials concept itself many of you will be aware of the emerging data about the importance of targeting normalisation of blood tests in PBC, and the move to earlier, better therapy. This new knowledge very much supports the OPERA trial concept. Companies are looking at better primary therapy as an approach to PBC. We will be reporting our data before they start, however, so we are ahead of the curve.</a:t>
            </a:r>
            <a:endParaRPr lang="en-GB" sz="1100" dirty="0">
              <a:effectLst/>
              <a:latin typeface="Calibri" panose="020F0502020204030204" pitchFamily="34" charset="0"/>
              <a:ea typeface="Calibri" panose="020F0502020204030204" pitchFamily="34" charset="0"/>
            </a:endParaRPr>
          </a:p>
          <a:p>
            <a:pPr algn="ctr"/>
            <a:r>
              <a:rPr lang="en-GB" sz="1100" dirty="0">
                <a:solidFill>
                  <a:srgbClr val="000000"/>
                </a:solidFill>
                <a:effectLst/>
                <a:latin typeface="Calibri" panose="020F0502020204030204" pitchFamily="34" charset="0"/>
                <a:ea typeface="Times New Roman" panose="02020603050405020304" pitchFamily="18" charset="0"/>
              </a:rPr>
              <a:t> </a:t>
            </a:r>
            <a:endParaRPr lang="en-GB" sz="1100" dirty="0">
              <a:effectLst/>
              <a:latin typeface="Calibri" panose="020F0502020204030204" pitchFamily="34" charset="0"/>
              <a:ea typeface="Calibri" panose="020F0502020204030204" pitchFamily="34" charset="0"/>
            </a:endParaRPr>
          </a:p>
          <a:p>
            <a:pPr algn="ctr"/>
            <a:r>
              <a:rPr lang="en-GB" sz="1100" dirty="0">
                <a:solidFill>
                  <a:srgbClr val="000000"/>
                </a:solidFill>
                <a:effectLst/>
                <a:latin typeface="Calibri" panose="020F0502020204030204" pitchFamily="34" charset="0"/>
                <a:ea typeface="Times New Roman" panose="02020603050405020304" pitchFamily="18" charset="0"/>
              </a:rPr>
              <a:t>Thanks as always for all your support with this,</a:t>
            </a:r>
            <a:endParaRPr lang="en-GB" sz="1100" dirty="0">
              <a:effectLst/>
              <a:latin typeface="Calibri" panose="020F0502020204030204" pitchFamily="34" charset="0"/>
              <a:ea typeface="Calibri" panose="020F0502020204030204" pitchFamily="34" charset="0"/>
            </a:endParaRPr>
          </a:p>
          <a:p>
            <a:pPr algn="ctr"/>
            <a:r>
              <a:rPr lang="en-GB" sz="1100" dirty="0">
                <a:solidFill>
                  <a:srgbClr val="000000"/>
                </a:solidFill>
                <a:effectLst/>
                <a:latin typeface="Calibri" panose="020F0502020204030204" pitchFamily="34" charset="0"/>
                <a:ea typeface="Times New Roman" panose="02020603050405020304" pitchFamily="18" charset="0"/>
              </a:rPr>
              <a:t> </a:t>
            </a:r>
            <a:endParaRPr lang="en-GB" sz="1100" dirty="0">
              <a:effectLst/>
              <a:latin typeface="Calibri" panose="020F0502020204030204" pitchFamily="34" charset="0"/>
              <a:ea typeface="Calibri" panose="020F0502020204030204" pitchFamily="34" charset="0"/>
            </a:endParaRPr>
          </a:p>
          <a:p>
            <a:pPr algn="ctr"/>
            <a:r>
              <a:rPr lang="en-GB" sz="1600" b="1" dirty="0">
                <a:solidFill>
                  <a:srgbClr val="000000"/>
                </a:solidFill>
                <a:effectLst/>
                <a:latin typeface="Bradley Hand ITC" panose="03070402050302030203" pitchFamily="66" charset="0"/>
                <a:ea typeface="Times New Roman" panose="02020603050405020304" pitchFamily="18" charset="0"/>
              </a:rPr>
              <a:t>Dave</a:t>
            </a:r>
            <a:r>
              <a:rPr lang="en-GB" sz="1600" b="1" dirty="0">
                <a:latin typeface="Bradley Hand ITC" panose="03070402050302030203" pitchFamily="66" charset="0"/>
                <a:ea typeface="Times New Roman" panose="02020603050405020304" pitchFamily="18" charset="0"/>
              </a:rPr>
              <a:t>, </a:t>
            </a:r>
            <a:r>
              <a:rPr lang="en-GB" sz="1600" b="1" dirty="0">
                <a:solidFill>
                  <a:srgbClr val="000000"/>
                </a:solidFill>
                <a:effectLst/>
                <a:latin typeface="Bradley Hand ITC" panose="03070402050302030203" pitchFamily="66" charset="0"/>
                <a:ea typeface="Times New Roman" panose="02020603050405020304" pitchFamily="18" charset="0"/>
              </a:rPr>
              <a:t>George</a:t>
            </a:r>
            <a:r>
              <a:rPr lang="en-GB" sz="1600" b="1" dirty="0">
                <a:latin typeface="Bradley Hand ITC" panose="03070402050302030203" pitchFamily="66" charset="0"/>
                <a:ea typeface="Times New Roman" panose="02020603050405020304" pitchFamily="18" charset="0"/>
              </a:rPr>
              <a:t> and </a:t>
            </a:r>
            <a:r>
              <a:rPr lang="en-GB" sz="1600" b="1" dirty="0">
                <a:solidFill>
                  <a:srgbClr val="000000"/>
                </a:solidFill>
                <a:effectLst/>
                <a:latin typeface="Bradley Hand ITC" panose="03070402050302030203" pitchFamily="66" charset="0"/>
                <a:ea typeface="Times New Roman" panose="02020603050405020304" pitchFamily="18" charset="0"/>
              </a:rPr>
              <a:t>Palak  </a:t>
            </a:r>
            <a:endParaRPr lang="en-GB" sz="1600" b="1" dirty="0">
              <a:latin typeface="Bradley Hand ITC" panose="03070402050302030203" pitchFamily="66" charset="0"/>
            </a:endParaRPr>
          </a:p>
        </p:txBody>
      </p:sp>
      <p:pic>
        <p:nvPicPr>
          <p:cNvPr id="4" name="Picture 3">
            <a:extLst>
              <a:ext uri="{FF2B5EF4-FFF2-40B4-BE49-F238E27FC236}">
                <a16:creationId xmlns:a16="http://schemas.microsoft.com/office/drawing/2014/main" id="{C2F4264D-BBAC-EEF8-55B3-8169620B31B2}"/>
              </a:ext>
            </a:extLst>
          </p:cNvPr>
          <p:cNvPicPr>
            <a:picLocks noChangeAspect="1"/>
          </p:cNvPicPr>
          <p:nvPr/>
        </p:nvPicPr>
        <p:blipFill>
          <a:blip r:embed="rId4"/>
          <a:stretch>
            <a:fillRect/>
          </a:stretch>
        </p:blipFill>
        <p:spPr>
          <a:xfrm>
            <a:off x="4370967" y="308227"/>
            <a:ext cx="2360399" cy="463773"/>
          </a:xfrm>
          <a:prstGeom prst="rect">
            <a:avLst/>
          </a:prstGeom>
        </p:spPr>
      </p:pic>
      <p:pic>
        <p:nvPicPr>
          <p:cNvPr id="5" name="Picture 4">
            <a:extLst>
              <a:ext uri="{FF2B5EF4-FFF2-40B4-BE49-F238E27FC236}">
                <a16:creationId xmlns:a16="http://schemas.microsoft.com/office/drawing/2014/main" id="{9C6B5852-6A1C-DAEB-843E-FCC556C70F4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9357" y="308227"/>
            <a:ext cx="1778157" cy="504209"/>
          </a:xfrm>
          <a:prstGeom prst="rect">
            <a:avLst/>
          </a:prstGeom>
        </p:spPr>
      </p:pic>
      <p:sp>
        <p:nvSpPr>
          <p:cNvPr id="12" name="TextBox 11">
            <a:extLst>
              <a:ext uri="{FF2B5EF4-FFF2-40B4-BE49-F238E27FC236}">
                <a16:creationId xmlns:a16="http://schemas.microsoft.com/office/drawing/2014/main" id="{B38884B6-E276-A2B8-3548-B483B367562A}"/>
              </a:ext>
            </a:extLst>
          </p:cNvPr>
          <p:cNvSpPr txBox="1"/>
          <p:nvPr/>
        </p:nvSpPr>
        <p:spPr>
          <a:xfrm>
            <a:off x="5775857" y="911050"/>
            <a:ext cx="1475215" cy="276999"/>
          </a:xfrm>
          <a:prstGeom prst="rect">
            <a:avLst/>
          </a:prstGeom>
          <a:noFill/>
        </p:spPr>
        <p:txBody>
          <a:bodyPr wrap="square">
            <a:spAutoFit/>
          </a:bodyPr>
          <a:lstStyle/>
          <a:p>
            <a:r>
              <a:rPr lang="en-US" sz="1200" dirty="0">
                <a:effectLst/>
                <a:ea typeface="Times New Roman" panose="02020603050405020304" pitchFamily="18" charset="0"/>
              </a:rPr>
              <a:t>August 2023</a:t>
            </a:r>
            <a:endParaRPr lang="en-GB" sz="1200" dirty="0"/>
          </a:p>
        </p:txBody>
      </p:sp>
      <p:sp>
        <p:nvSpPr>
          <p:cNvPr id="14" name="TextBox 13">
            <a:extLst>
              <a:ext uri="{FF2B5EF4-FFF2-40B4-BE49-F238E27FC236}">
                <a16:creationId xmlns:a16="http://schemas.microsoft.com/office/drawing/2014/main" id="{895602D2-BAD3-4B6D-376A-287AB86E1C99}"/>
              </a:ext>
            </a:extLst>
          </p:cNvPr>
          <p:cNvSpPr txBox="1"/>
          <p:nvPr/>
        </p:nvSpPr>
        <p:spPr>
          <a:xfrm>
            <a:off x="813342" y="1393981"/>
            <a:ext cx="5126519" cy="830997"/>
          </a:xfrm>
          <a:prstGeom prst="rect">
            <a:avLst/>
          </a:prstGeom>
          <a:noFill/>
        </p:spPr>
        <p:txBody>
          <a:bodyPr wrap="square">
            <a:spAutoFit/>
          </a:bodyPr>
          <a:lstStyle/>
          <a:p>
            <a:pPr algn="ctr"/>
            <a:r>
              <a:rPr lang="en-US" sz="2400" dirty="0">
                <a:solidFill>
                  <a:schemeClr val="accent6">
                    <a:lumMod val="75000"/>
                  </a:schemeClr>
                </a:solidFill>
                <a:effectLst/>
                <a:ea typeface="Times New Roman" panose="02020603050405020304" pitchFamily="18" charset="0"/>
                <a:cs typeface="Posterama" panose="020B0504020200020000" pitchFamily="34" charset="0"/>
              </a:rPr>
              <a:t>Welcome to the</a:t>
            </a:r>
          </a:p>
          <a:p>
            <a:pPr algn="ctr"/>
            <a:r>
              <a:rPr lang="en-US" sz="2400" dirty="0">
                <a:solidFill>
                  <a:schemeClr val="accent6">
                    <a:lumMod val="75000"/>
                  </a:schemeClr>
                </a:solidFill>
                <a:ea typeface="Times New Roman" panose="02020603050405020304" pitchFamily="18" charset="0"/>
                <a:cs typeface="Posterama" panose="020B0504020200020000" pitchFamily="34" charset="0"/>
              </a:rPr>
              <a:t>OPERA Trial Newsletter </a:t>
            </a:r>
            <a:endParaRPr lang="en-GB" sz="2400" dirty="0">
              <a:solidFill>
                <a:schemeClr val="accent6">
                  <a:lumMod val="75000"/>
                </a:schemeClr>
              </a:solidFill>
              <a:effectLst/>
              <a:ea typeface="Times New Roman" panose="02020603050405020304" pitchFamily="18" charset="0"/>
              <a:cs typeface="Posterama" panose="020B0504020200020000" pitchFamily="34" charset="0"/>
            </a:endParaRPr>
          </a:p>
        </p:txBody>
      </p:sp>
      <p:sp>
        <p:nvSpPr>
          <p:cNvPr id="17" name="TextBox 16">
            <a:extLst>
              <a:ext uri="{FF2B5EF4-FFF2-40B4-BE49-F238E27FC236}">
                <a16:creationId xmlns:a16="http://schemas.microsoft.com/office/drawing/2014/main" id="{1CAA53C8-D56A-121D-5229-1658A020C3FC}"/>
              </a:ext>
            </a:extLst>
          </p:cNvPr>
          <p:cNvSpPr txBox="1"/>
          <p:nvPr/>
        </p:nvSpPr>
        <p:spPr>
          <a:xfrm>
            <a:off x="3047411" y="7748242"/>
            <a:ext cx="3810589" cy="1938992"/>
          </a:xfrm>
          <a:prstGeom prst="rect">
            <a:avLst/>
          </a:prstGeom>
          <a:noFill/>
        </p:spPr>
        <p:txBody>
          <a:bodyPr wrap="square">
            <a:spAutoFit/>
          </a:bodyPr>
          <a:lstStyle/>
          <a:p>
            <a:pPr algn="ctr">
              <a:spcBef>
                <a:spcPts val="0"/>
              </a:spcBef>
            </a:pPr>
            <a:r>
              <a:rPr lang="en-US" sz="1200" b="1" dirty="0">
                <a:effectLst/>
              </a:rPr>
              <a:t>Newcastle Clinical Trials Unit Contact: </a:t>
            </a:r>
            <a:endParaRPr lang="en-GB" sz="1200" b="1" dirty="0">
              <a:effectLst/>
            </a:endParaRPr>
          </a:p>
          <a:p>
            <a:pPr algn="ctr">
              <a:spcBef>
                <a:spcPts val="0"/>
              </a:spcBef>
            </a:pPr>
            <a:r>
              <a:rPr lang="en-US" sz="1200" b="0" u="sng" strike="noStrike" dirty="0">
                <a:effectLst/>
                <a:hlinkClick r:id="rId6"/>
              </a:rPr>
              <a:t>opera@newcastle.ac.uk</a:t>
            </a:r>
            <a:r>
              <a:rPr lang="en-US" sz="1200" b="0" u="sng" strike="noStrike" dirty="0">
                <a:effectLst/>
              </a:rPr>
              <a:t> </a:t>
            </a:r>
          </a:p>
          <a:p>
            <a:pPr algn="ctr">
              <a:spcBef>
                <a:spcPts val="0"/>
              </a:spcBef>
            </a:pPr>
            <a:endParaRPr lang="en-GB" sz="1200" dirty="0">
              <a:effectLst/>
            </a:endParaRPr>
          </a:p>
          <a:p>
            <a:pPr algn="ctr">
              <a:spcBef>
                <a:spcPts val="0"/>
              </a:spcBef>
            </a:pPr>
            <a:r>
              <a:rPr lang="en-GB" sz="1200" dirty="0">
                <a:effectLst/>
              </a:rPr>
              <a:t>Please ensure to use the correct email address when sending trial documentation:</a:t>
            </a:r>
          </a:p>
          <a:p>
            <a:pPr algn="ctr">
              <a:spcBef>
                <a:spcPts val="0"/>
              </a:spcBef>
            </a:pPr>
            <a:r>
              <a:rPr lang="en-GB" sz="1200" dirty="0">
                <a:effectLst/>
              </a:rPr>
              <a:t>SAE reporting:</a:t>
            </a:r>
          </a:p>
          <a:p>
            <a:pPr algn="ctr">
              <a:spcBef>
                <a:spcPts val="0"/>
              </a:spcBef>
            </a:pPr>
            <a:r>
              <a:rPr lang="en-GB" sz="1200" dirty="0">
                <a:effectLst/>
                <a:hlinkClick r:id="rId7"/>
              </a:rPr>
              <a:t>nctu.opera.sae@nhs.net</a:t>
            </a:r>
            <a:endParaRPr lang="en-GB" sz="1200" dirty="0">
              <a:effectLst/>
            </a:endParaRPr>
          </a:p>
          <a:p>
            <a:pPr algn="ctr">
              <a:spcBef>
                <a:spcPts val="0"/>
              </a:spcBef>
            </a:pPr>
            <a:r>
              <a:rPr lang="en-GB" sz="1200" dirty="0">
                <a:effectLst/>
              </a:rPr>
              <a:t>Eligibility checklists and Consent Forms:</a:t>
            </a:r>
          </a:p>
          <a:p>
            <a:pPr algn="ctr">
              <a:spcBef>
                <a:spcPts val="0"/>
              </a:spcBef>
            </a:pPr>
            <a:r>
              <a:rPr lang="en-GB" sz="1200" dirty="0">
                <a:effectLst/>
                <a:hlinkClick r:id="rId8"/>
              </a:rPr>
              <a:t>nctu.opera.conf@nhs.net</a:t>
            </a:r>
            <a:endParaRPr lang="en-GB" sz="1200" dirty="0">
              <a:effectLst/>
            </a:endParaRPr>
          </a:p>
          <a:p>
            <a:pPr algn="ctr">
              <a:spcBef>
                <a:spcPts val="0"/>
              </a:spcBef>
            </a:pPr>
            <a:endParaRPr lang="en-GB" sz="1200" dirty="0">
              <a:effectLst/>
            </a:endParaRPr>
          </a:p>
        </p:txBody>
      </p:sp>
      <p:cxnSp>
        <p:nvCxnSpPr>
          <p:cNvPr id="3" name="Straight Connector 2">
            <a:extLst>
              <a:ext uri="{FF2B5EF4-FFF2-40B4-BE49-F238E27FC236}">
                <a16:creationId xmlns:a16="http://schemas.microsoft.com/office/drawing/2014/main" id="{F8B55185-340D-7F70-D2C5-E86CEC969C12}"/>
              </a:ext>
            </a:extLst>
          </p:cNvPr>
          <p:cNvCxnSpPr>
            <a:cxnSpLocks/>
          </p:cNvCxnSpPr>
          <p:nvPr/>
        </p:nvCxnSpPr>
        <p:spPr>
          <a:xfrm>
            <a:off x="0" y="1266847"/>
            <a:ext cx="6858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5EB45FB-4106-1F65-D5EC-5A01E62B84D4}"/>
              </a:ext>
            </a:extLst>
          </p:cNvPr>
          <p:cNvSpPr txBox="1"/>
          <p:nvPr/>
        </p:nvSpPr>
        <p:spPr>
          <a:xfrm>
            <a:off x="-164219" y="8128720"/>
            <a:ext cx="3463888" cy="646331"/>
          </a:xfrm>
          <a:prstGeom prst="rect">
            <a:avLst/>
          </a:prstGeom>
          <a:noFill/>
        </p:spPr>
        <p:txBody>
          <a:bodyPr wrap="square" rtlCol="0">
            <a:spAutoFit/>
          </a:bodyPr>
          <a:lstStyle/>
          <a:p>
            <a:pPr algn="ctr"/>
            <a:r>
              <a:rPr lang="en-US" sz="1200" b="1" dirty="0"/>
              <a:t>Socials:</a:t>
            </a:r>
          </a:p>
          <a:p>
            <a:pPr algn="ctr"/>
            <a:r>
              <a:rPr lang="en-GB" sz="1200" dirty="0">
                <a:hlinkClick r:id="rId9"/>
              </a:rPr>
              <a:t>https://twitter.com/NCLctu</a:t>
            </a:r>
            <a:r>
              <a:rPr lang="en-GB" sz="1200" dirty="0"/>
              <a:t> </a:t>
            </a:r>
          </a:p>
          <a:p>
            <a:pPr algn="ctr"/>
            <a:r>
              <a:rPr lang="en-GB" sz="1200" dirty="0">
                <a:hlinkClick r:id="rId10"/>
              </a:rPr>
              <a:t>https://twitter.com/UKPBC_Project</a:t>
            </a:r>
            <a:endParaRPr lang="en-GB" sz="1200" dirty="0"/>
          </a:p>
        </p:txBody>
      </p:sp>
      <p:pic>
        <p:nvPicPr>
          <p:cNvPr id="22" name="Picture 21" descr="A person smiling for a picture&#10;&#10;Description automatically generated">
            <a:extLst>
              <a:ext uri="{FF2B5EF4-FFF2-40B4-BE49-F238E27FC236}">
                <a16:creationId xmlns:a16="http://schemas.microsoft.com/office/drawing/2014/main" id="{19994C84-7710-C3E3-D2D0-ECC72B22F4CD}"/>
              </a:ext>
            </a:extLst>
          </p:cNvPr>
          <p:cNvPicPr>
            <a:picLocks noChangeAspect="1"/>
          </p:cNvPicPr>
          <p:nvPr/>
        </p:nvPicPr>
        <p:blipFill rotWithShape="1">
          <a:blip r:embed="rId11">
            <a:extLst>
              <a:ext uri="{28A0092B-C50C-407E-A947-70E740481C1C}">
                <a14:useLocalDpi xmlns:a14="http://schemas.microsoft.com/office/drawing/2010/main" val="0"/>
              </a:ext>
            </a:extLst>
          </a:blip>
          <a:srcRect t="10462"/>
          <a:stretch/>
        </p:blipFill>
        <p:spPr>
          <a:xfrm>
            <a:off x="2960232" y="2497756"/>
            <a:ext cx="861748" cy="1029367"/>
          </a:xfrm>
          <a:prstGeom prst="rect">
            <a:avLst/>
          </a:prstGeom>
        </p:spPr>
      </p:pic>
      <p:pic>
        <p:nvPicPr>
          <p:cNvPr id="24" name="Picture 23" descr="A person smiling for a picture&#10;&#10;Description automatically generated">
            <a:extLst>
              <a:ext uri="{FF2B5EF4-FFF2-40B4-BE49-F238E27FC236}">
                <a16:creationId xmlns:a16="http://schemas.microsoft.com/office/drawing/2014/main" id="{B42B60E2-DF73-F352-28E9-38731D93534D}"/>
              </a:ext>
            </a:extLst>
          </p:cNvPr>
          <p:cNvPicPr>
            <a:picLocks noChangeAspect="1"/>
          </p:cNvPicPr>
          <p:nvPr/>
        </p:nvPicPr>
        <p:blipFill rotWithShape="1">
          <a:blip r:embed="rId12">
            <a:extLst>
              <a:ext uri="{28A0092B-C50C-407E-A947-70E740481C1C}">
                <a14:useLocalDpi xmlns:a14="http://schemas.microsoft.com/office/drawing/2010/main" val="0"/>
              </a:ext>
            </a:extLst>
          </a:blip>
          <a:srcRect l="18642" r="22229"/>
          <a:stretch/>
        </p:blipFill>
        <p:spPr>
          <a:xfrm>
            <a:off x="2177841" y="2583845"/>
            <a:ext cx="754196" cy="939497"/>
          </a:xfrm>
          <a:prstGeom prst="rect">
            <a:avLst/>
          </a:prstGeom>
        </p:spPr>
      </p:pic>
      <p:pic>
        <p:nvPicPr>
          <p:cNvPr id="26" name="Picture 25" descr="A person wearing glasses and a tie&#10;&#10;Description automatically generated">
            <a:extLst>
              <a:ext uri="{FF2B5EF4-FFF2-40B4-BE49-F238E27FC236}">
                <a16:creationId xmlns:a16="http://schemas.microsoft.com/office/drawing/2014/main" id="{104F24B0-B513-33D8-60FB-6110D6B33271}"/>
              </a:ext>
            </a:extLst>
          </p:cNvPr>
          <p:cNvPicPr>
            <a:picLocks noChangeAspect="1"/>
          </p:cNvPicPr>
          <p:nvPr/>
        </p:nvPicPr>
        <p:blipFill rotWithShape="1">
          <a:blip r:embed="rId13">
            <a:extLst>
              <a:ext uri="{28A0092B-C50C-407E-A947-70E740481C1C}">
                <a14:useLocalDpi xmlns:a14="http://schemas.microsoft.com/office/drawing/2010/main" val="0"/>
              </a:ext>
            </a:extLst>
          </a:blip>
          <a:srcRect l="22252" r="16431" b="15918"/>
          <a:stretch/>
        </p:blipFill>
        <p:spPr>
          <a:xfrm>
            <a:off x="3855688" y="2478704"/>
            <a:ext cx="754196" cy="1044637"/>
          </a:xfrm>
          <a:prstGeom prst="rect">
            <a:avLst/>
          </a:prstGeom>
        </p:spPr>
      </p:pic>
      <p:sp>
        <p:nvSpPr>
          <p:cNvPr id="27" name="TextBox 26">
            <a:extLst>
              <a:ext uri="{FF2B5EF4-FFF2-40B4-BE49-F238E27FC236}">
                <a16:creationId xmlns:a16="http://schemas.microsoft.com/office/drawing/2014/main" id="{363CF59D-A9CA-787F-209F-BC7E4266042C}"/>
              </a:ext>
            </a:extLst>
          </p:cNvPr>
          <p:cNvSpPr txBox="1"/>
          <p:nvPr/>
        </p:nvSpPr>
        <p:spPr>
          <a:xfrm>
            <a:off x="2041641" y="3542240"/>
            <a:ext cx="1026595" cy="261610"/>
          </a:xfrm>
          <a:prstGeom prst="rect">
            <a:avLst/>
          </a:prstGeom>
          <a:noFill/>
        </p:spPr>
        <p:txBody>
          <a:bodyPr wrap="square" rtlCol="0">
            <a:spAutoFit/>
          </a:bodyPr>
          <a:lstStyle/>
          <a:p>
            <a:pPr algn="ctr"/>
            <a:r>
              <a:rPr lang="en-GB" sz="1050" dirty="0"/>
              <a:t>George Mells</a:t>
            </a:r>
          </a:p>
        </p:txBody>
      </p:sp>
      <p:sp>
        <p:nvSpPr>
          <p:cNvPr id="28" name="TextBox 27">
            <a:extLst>
              <a:ext uri="{FF2B5EF4-FFF2-40B4-BE49-F238E27FC236}">
                <a16:creationId xmlns:a16="http://schemas.microsoft.com/office/drawing/2014/main" id="{0FF1E966-5FF4-74F4-DD01-A9023F50861D}"/>
              </a:ext>
            </a:extLst>
          </p:cNvPr>
          <p:cNvSpPr txBox="1"/>
          <p:nvPr/>
        </p:nvSpPr>
        <p:spPr>
          <a:xfrm>
            <a:off x="3745050" y="3535726"/>
            <a:ext cx="864834" cy="261610"/>
          </a:xfrm>
          <a:prstGeom prst="rect">
            <a:avLst/>
          </a:prstGeom>
          <a:noFill/>
        </p:spPr>
        <p:txBody>
          <a:bodyPr wrap="square" rtlCol="0">
            <a:spAutoFit/>
          </a:bodyPr>
          <a:lstStyle/>
          <a:p>
            <a:pPr algn="ctr"/>
            <a:r>
              <a:rPr lang="en-GB" sz="1100" dirty="0"/>
              <a:t>Dave Jones</a:t>
            </a:r>
          </a:p>
        </p:txBody>
      </p:sp>
      <p:sp>
        <p:nvSpPr>
          <p:cNvPr id="29" name="TextBox 28">
            <a:extLst>
              <a:ext uri="{FF2B5EF4-FFF2-40B4-BE49-F238E27FC236}">
                <a16:creationId xmlns:a16="http://schemas.microsoft.com/office/drawing/2014/main" id="{0C16CED5-CEE8-359F-4952-B9DEC1A2932A}"/>
              </a:ext>
            </a:extLst>
          </p:cNvPr>
          <p:cNvSpPr txBox="1"/>
          <p:nvPr/>
        </p:nvSpPr>
        <p:spPr>
          <a:xfrm>
            <a:off x="2926524" y="3536631"/>
            <a:ext cx="925234" cy="253916"/>
          </a:xfrm>
          <a:prstGeom prst="rect">
            <a:avLst/>
          </a:prstGeom>
          <a:noFill/>
        </p:spPr>
        <p:txBody>
          <a:bodyPr wrap="square" rtlCol="0">
            <a:spAutoFit/>
          </a:bodyPr>
          <a:lstStyle>
            <a:defPPr>
              <a:defRPr lang="en-US"/>
            </a:defPPr>
            <a:lvl1pPr algn="ctr">
              <a:defRPr sz="1050"/>
            </a:lvl1pPr>
          </a:lstStyle>
          <a:p>
            <a:r>
              <a:rPr lang="en-GB" dirty="0"/>
              <a:t>Palak Trivedi</a:t>
            </a:r>
          </a:p>
        </p:txBody>
      </p:sp>
      <p:sp>
        <p:nvSpPr>
          <p:cNvPr id="30" name="TextBox 29">
            <a:extLst>
              <a:ext uri="{FF2B5EF4-FFF2-40B4-BE49-F238E27FC236}">
                <a16:creationId xmlns:a16="http://schemas.microsoft.com/office/drawing/2014/main" id="{AA99EF49-A872-3FDA-B2E2-F2CFC2B42B3B}"/>
              </a:ext>
            </a:extLst>
          </p:cNvPr>
          <p:cNvSpPr txBox="1"/>
          <p:nvPr/>
        </p:nvSpPr>
        <p:spPr>
          <a:xfrm>
            <a:off x="-147743" y="8879148"/>
            <a:ext cx="3361992" cy="646331"/>
          </a:xfrm>
          <a:prstGeom prst="rect">
            <a:avLst/>
          </a:prstGeom>
          <a:noFill/>
        </p:spPr>
        <p:txBody>
          <a:bodyPr wrap="square" rtlCol="0">
            <a:spAutoFit/>
          </a:bodyPr>
          <a:lstStyle/>
          <a:p>
            <a:pPr algn="ctr"/>
            <a:r>
              <a:rPr lang="en-GB" sz="1200" b="1" dirty="0">
                <a:hlinkClick r:id="rId14">
                  <a:extLst>
                    <a:ext uri="{A12FA001-AC4F-418D-AE19-62706E023703}">
                      <ahyp:hlinkClr xmlns:ahyp="http://schemas.microsoft.com/office/drawing/2018/hyperlinkcolor" val="tx"/>
                    </a:ext>
                  </a:extLst>
                </a:hlinkClick>
              </a:rPr>
              <a:t>Websites: </a:t>
            </a:r>
          </a:p>
          <a:p>
            <a:pPr algn="ctr"/>
            <a:r>
              <a:rPr lang="en-GB" sz="1200" dirty="0">
                <a:hlinkClick r:id="rId14"/>
              </a:rPr>
              <a:t>OPERA Trial Website </a:t>
            </a:r>
            <a:endParaRPr lang="en-GB" sz="1200" dirty="0"/>
          </a:p>
          <a:p>
            <a:pPr algn="ctr"/>
            <a:r>
              <a:rPr lang="en-GB" sz="1200" dirty="0"/>
              <a:t> </a:t>
            </a:r>
            <a:r>
              <a:rPr lang="en-GB" sz="1200" dirty="0">
                <a:hlinkClick r:id="rId15"/>
              </a:rPr>
              <a:t>Newcastle CTU</a:t>
            </a:r>
            <a:r>
              <a:rPr lang="en-GB" sz="1200" dirty="0"/>
              <a:t>, </a:t>
            </a:r>
            <a:r>
              <a:rPr lang="en-GB" sz="1200" dirty="0">
                <a:hlinkClick r:id="rId16"/>
              </a:rPr>
              <a:t>UK-PBC</a:t>
            </a:r>
            <a:r>
              <a:rPr lang="en-GB" sz="1200" dirty="0"/>
              <a:t>, </a:t>
            </a:r>
            <a:r>
              <a:rPr lang="en-GB" sz="1200" dirty="0">
                <a:hlinkClick r:id="rId17"/>
              </a:rPr>
              <a:t>PBC Foundation </a:t>
            </a:r>
            <a:endParaRPr lang="en-GB" sz="1200" dirty="0"/>
          </a:p>
        </p:txBody>
      </p:sp>
      <p:sp>
        <p:nvSpPr>
          <p:cNvPr id="31" name="Rectangle: Rounded Corners 30">
            <a:extLst>
              <a:ext uri="{FF2B5EF4-FFF2-40B4-BE49-F238E27FC236}">
                <a16:creationId xmlns:a16="http://schemas.microsoft.com/office/drawing/2014/main" id="{1C68A90B-0202-D1B2-0A00-85BDB2BA4F05}"/>
              </a:ext>
            </a:extLst>
          </p:cNvPr>
          <p:cNvSpPr/>
          <p:nvPr/>
        </p:nvSpPr>
        <p:spPr>
          <a:xfrm>
            <a:off x="2108311" y="2506283"/>
            <a:ext cx="2501574" cy="106048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6C42F96-9CCF-3448-97C7-2EF2EC401302}"/>
              </a:ext>
            </a:extLst>
          </p:cNvPr>
          <p:cNvSpPr txBox="1"/>
          <p:nvPr/>
        </p:nvSpPr>
        <p:spPr>
          <a:xfrm>
            <a:off x="-150275" y="7630404"/>
            <a:ext cx="3463888" cy="461665"/>
          </a:xfrm>
          <a:prstGeom prst="rect">
            <a:avLst/>
          </a:prstGeom>
          <a:noFill/>
        </p:spPr>
        <p:txBody>
          <a:bodyPr wrap="square" rtlCol="0">
            <a:spAutoFit/>
          </a:bodyPr>
          <a:lstStyle/>
          <a:p>
            <a:pPr algn="ctr"/>
            <a:r>
              <a:rPr lang="en-US" sz="1200" b="1" dirty="0"/>
              <a:t>Sealed Envelope:</a:t>
            </a:r>
          </a:p>
          <a:p>
            <a:pPr algn="ctr"/>
            <a:r>
              <a:rPr lang="en-GB" sz="1200" dirty="0">
                <a:hlinkClick r:id="rId18"/>
              </a:rPr>
              <a:t>https://www.sealedenvelope.com/access/</a:t>
            </a:r>
            <a:r>
              <a:rPr lang="en-GB" sz="1200" dirty="0"/>
              <a:t> </a:t>
            </a:r>
          </a:p>
        </p:txBody>
      </p:sp>
      <p:sp>
        <p:nvSpPr>
          <p:cNvPr id="9" name="TextBox 8">
            <a:extLst>
              <a:ext uri="{FF2B5EF4-FFF2-40B4-BE49-F238E27FC236}">
                <a16:creationId xmlns:a16="http://schemas.microsoft.com/office/drawing/2014/main" id="{856A8D84-EA62-1574-6A61-30EE1330893D}"/>
              </a:ext>
            </a:extLst>
          </p:cNvPr>
          <p:cNvSpPr txBox="1"/>
          <p:nvPr/>
        </p:nvSpPr>
        <p:spPr>
          <a:xfrm>
            <a:off x="1227869" y="9456402"/>
            <a:ext cx="3758604" cy="461665"/>
          </a:xfrm>
          <a:prstGeom prst="rect">
            <a:avLst/>
          </a:prstGeom>
          <a:noFill/>
        </p:spPr>
        <p:txBody>
          <a:bodyPr wrap="square" rtlCol="0">
            <a:spAutoFit/>
          </a:bodyPr>
          <a:lstStyle/>
          <a:p>
            <a:pPr algn="ctr"/>
            <a:endParaRPr lang="en-GB" sz="1200" dirty="0">
              <a:solidFill>
                <a:schemeClr val="bg1">
                  <a:lumMod val="65000"/>
                </a:schemeClr>
              </a:solidFill>
            </a:endParaRPr>
          </a:p>
          <a:p>
            <a:pPr algn="ctr"/>
            <a:r>
              <a:rPr lang="en-GB" sz="1200" dirty="0">
                <a:solidFill>
                  <a:schemeClr val="bg1">
                    <a:lumMod val="65000"/>
                  </a:schemeClr>
                </a:solidFill>
              </a:rPr>
              <a:t>10077 – OPERA – Newsletter 1 – 2023-08-16</a:t>
            </a:r>
          </a:p>
        </p:txBody>
      </p:sp>
      <p:pic>
        <p:nvPicPr>
          <p:cNvPr id="15" name="Picture 14" descr="A picture containing text, umbrella, accessory, vector graphics&#10;&#10;Description automatically generated">
            <a:extLst>
              <a:ext uri="{FF2B5EF4-FFF2-40B4-BE49-F238E27FC236}">
                <a16:creationId xmlns:a16="http://schemas.microsoft.com/office/drawing/2014/main" id="{7F495615-B804-13C7-7AEB-6A2872D0F05F}"/>
              </a:ext>
            </a:extLst>
          </p:cNvPr>
          <p:cNvPicPr>
            <a:picLocks noChangeAspect="1"/>
          </p:cNvPicPr>
          <p:nvPr/>
        </p:nvPicPr>
        <p:blipFill rotWithShape="1">
          <a:blip r:embed="rId19">
            <a:alphaModFix/>
          </a:blip>
          <a:srcRect l="10550" t="4542" r="11695" b="7100"/>
          <a:stretch/>
        </p:blipFill>
        <p:spPr>
          <a:xfrm>
            <a:off x="2865740" y="299211"/>
            <a:ext cx="1126519" cy="929594"/>
          </a:xfrm>
          <a:prstGeom prst="rect">
            <a:avLst/>
          </a:prstGeom>
        </p:spPr>
      </p:pic>
      <p:pic>
        <p:nvPicPr>
          <p:cNvPr id="6" name="Picture 5">
            <a:extLst>
              <a:ext uri="{FF2B5EF4-FFF2-40B4-BE49-F238E27FC236}">
                <a16:creationId xmlns:a16="http://schemas.microsoft.com/office/drawing/2014/main" id="{FF92521E-AA8D-457D-48FC-5D8C00A835EF}"/>
              </a:ext>
            </a:extLst>
          </p:cNvPr>
          <p:cNvPicPr>
            <a:picLocks noChangeAspect="1"/>
          </p:cNvPicPr>
          <p:nvPr/>
        </p:nvPicPr>
        <p:blipFill rotWithShape="1">
          <a:blip r:embed="rId20"/>
          <a:srcRect l="68507" t="59366" r="13194" b="6759"/>
          <a:stretch/>
        </p:blipFill>
        <p:spPr>
          <a:xfrm>
            <a:off x="5302658" y="1413077"/>
            <a:ext cx="699733" cy="688603"/>
          </a:xfrm>
          <a:prstGeom prst="rect">
            <a:avLst/>
          </a:prstGeom>
        </p:spPr>
      </p:pic>
      <p:sp>
        <p:nvSpPr>
          <p:cNvPr id="8" name="TextBox 7">
            <a:extLst>
              <a:ext uri="{FF2B5EF4-FFF2-40B4-BE49-F238E27FC236}">
                <a16:creationId xmlns:a16="http://schemas.microsoft.com/office/drawing/2014/main" id="{7FBB32A8-E65F-128D-402D-62702054F987}"/>
              </a:ext>
            </a:extLst>
          </p:cNvPr>
          <p:cNvSpPr txBox="1"/>
          <p:nvPr/>
        </p:nvSpPr>
        <p:spPr>
          <a:xfrm>
            <a:off x="306423" y="1907906"/>
            <a:ext cx="1590806" cy="1954381"/>
          </a:xfrm>
          <a:prstGeom prst="rect">
            <a:avLst/>
          </a:prstGeom>
          <a:noFill/>
        </p:spPr>
        <p:txBody>
          <a:bodyPr wrap="square" rtlCol="0">
            <a:spAutoFit/>
          </a:bodyPr>
          <a:lstStyle/>
          <a:p>
            <a:r>
              <a:rPr lang="en-GB" sz="1100" u="sng" dirty="0"/>
              <a:t>Trial Team </a:t>
            </a:r>
          </a:p>
          <a:p>
            <a:endParaRPr lang="en-GB" sz="1100" u="sng" dirty="0"/>
          </a:p>
          <a:p>
            <a:r>
              <a:rPr lang="en-GB" sz="1100" dirty="0"/>
              <a:t>Chief Investigator: </a:t>
            </a:r>
          </a:p>
          <a:p>
            <a:r>
              <a:rPr lang="en-GB" sz="1100" dirty="0"/>
              <a:t>Prof Dave Jones OBE</a:t>
            </a:r>
          </a:p>
          <a:p>
            <a:endParaRPr lang="en-GB" sz="1100" dirty="0"/>
          </a:p>
          <a:p>
            <a:r>
              <a:rPr lang="en-GB" sz="1100" dirty="0"/>
              <a:t>Senior Trial Manager: </a:t>
            </a:r>
          </a:p>
          <a:p>
            <a:r>
              <a:rPr lang="en-GB" sz="1100" dirty="0"/>
              <a:t>Sarah Dunn</a:t>
            </a:r>
          </a:p>
          <a:p>
            <a:endParaRPr lang="en-GB" sz="1100" dirty="0"/>
          </a:p>
          <a:p>
            <a:r>
              <a:rPr lang="en-GB" sz="1100" dirty="0"/>
              <a:t>Trial Managers: </a:t>
            </a:r>
          </a:p>
          <a:p>
            <a:r>
              <a:rPr lang="en-GB" sz="1100" dirty="0"/>
              <a:t>Ciara Kennedy </a:t>
            </a:r>
          </a:p>
          <a:p>
            <a:r>
              <a:rPr lang="en-GB" sz="1100" dirty="0"/>
              <a:t>Lys Evans </a:t>
            </a:r>
          </a:p>
        </p:txBody>
      </p:sp>
      <p:sp>
        <p:nvSpPr>
          <p:cNvPr id="10" name="TextBox 9">
            <a:extLst>
              <a:ext uri="{FF2B5EF4-FFF2-40B4-BE49-F238E27FC236}">
                <a16:creationId xmlns:a16="http://schemas.microsoft.com/office/drawing/2014/main" id="{93AB4705-3105-D1E7-C6C7-9DE60CB685D8}"/>
              </a:ext>
            </a:extLst>
          </p:cNvPr>
          <p:cNvSpPr txBox="1"/>
          <p:nvPr/>
        </p:nvSpPr>
        <p:spPr>
          <a:xfrm>
            <a:off x="5302658" y="2278801"/>
            <a:ext cx="1590806" cy="1446550"/>
          </a:xfrm>
          <a:prstGeom prst="rect">
            <a:avLst/>
          </a:prstGeom>
          <a:noFill/>
        </p:spPr>
        <p:txBody>
          <a:bodyPr wrap="square" rtlCol="0">
            <a:spAutoFit/>
          </a:bodyPr>
          <a:lstStyle/>
          <a:p>
            <a:r>
              <a:rPr lang="en-GB" sz="1100" u="sng" dirty="0"/>
              <a:t>Trial Team </a:t>
            </a:r>
          </a:p>
          <a:p>
            <a:endParaRPr lang="en-GB" sz="1100" dirty="0"/>
          </a:p>
          <a:p>
            <a:r>
              <a:rPr lang="en-GB" sz="1100" dirty="0"/>
              <a:t>Data Managers: </a:t>
            </a:r>
          </a:p>
          <a:p>
            <a:r>
              <a:rPr lang="en-GB" sz="1100" dirty="0"/>
              <a:t>Chris Weetman</a:t>
            </a:r>
          </a:p>
          <a:p>
            <a:r>
              <a:rPr lang="en-GB" sz="1100" dirty="0"/>
              <a:t>Rebecca Wafer</a:t>
            </a:r>
          </a:p>
          <a:p>
            <a:endParaRPr lang="en-GB" sz="1100" dirty="0"/>
          </a:p>
          <a:p>
            <a:r>
              <a:rPr lang="en-GB" sz="1100" dirty="0"/>
              <a:t>Trial Administrator: </a:t>
            </a:r>
          </a:p>
          <a:p>
            <a:r>
              <a:rPr lang="en-GB" sz="1100" dirty="0"/>
              <a:t>Alison Liddle </a:t>
            </a:r>
          </a:p>
        </p:txBody>
      </p:sp>
    </p:spTree>
    <p:extLst>
      <p:ext uri="{BB962C8B-B14F-4D97-AF65-F5344CB8AC3E}">
        <p14:creationId xmlns:p14="http://schemas.microsoft.com/office/powerpoint/2010/main" val="4392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IHR Evidence - Better Health and Care for All - Easy Read ...">
            <a:extLst>
              <a:ext uri="{FF2B5EF4-FFF2-40B4-BE49-F238E27FC236}">
                <a16:creationId xmlns:a16="http://schemas.microsoft.com/office/drawing/2014/main" id="{5531ED6F-D165-C360-FFCF-A7CDAA65B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55" y="8826667"/>
            <a:ext cx="1623774" cy="8118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text, diagram, screenshot, map&#10;&#10;Description automatically generated">
            <a:extLst>
              <a:ext uri="{FF2B5EF4-FFF2-40B4-BE49-F238E27FC236}">
                <a16:creationId xmlns:a16="http://schemas.microsoft.com/office/drawing/2014/main" id="{57A24A59-0FD8-2300-721A-162F80936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491" y="4809744"/>
            <a:ext cx="2168732" cy="2642616"/>
          </a:xfrm>
          <a:prstGeom prst="rect">
            <a:avLst/>
          </a:prstGeom>
        </p:spPr>
      </p:pic>
      <p:sp>
        <p:nvSpPr>
          <p:cNvPr id="3" name="TextBox 2">
            <a:extLst>
              <a:ext uri="{FF2B5EF4-FFF2-40B4-BE49-F238E27FC236}">
                <a16:creationId xmlns:a16="http://schemas.microsoft.com/office/drawing/2014/main" id="{44FD6594-37E0-40D8-B7F2-22BC7A3D6185}"/>
              </a:ext>
            </a:extLst>
          </p:cNvPr>
          <p:cNvSpPr txBox="1"/>
          <p:nvPr/>
        </p:nvSpPr>
        <p:spPr>
          <a:xfrm>
            <a:off x="1227869" y="9456402"/>
            <a:ext cx="3758604" cy="461665"/>
          </a:xfrm>
          <a:prstGeom prst="rect">
            <a:avLst/>
          </a:prstGeom>
          <a:noFill/>
        </p:spPr>
        <p:txBody>
          <a:bodyPr wrap="square" rtlCol="0">
            <a:spAutoFit/>
          </a:bodyPr>
          <a:lstStyle/>
          <a:p>
            <a:pPr algn="ctr"/>
            <a:endParaRPr lang="en-GB" sz="1200" dirty="0">
              <a:solidFill>
                <a:schemeClr val="bg1">
                  <a:lumMod val="65000"/>
                </a:schemeClr>
              </a:solidFill>
            </a:endParaRPr>
          </a:p>
          <a:p>
            <a:pPr algn="ctr"/>
            <a:r>
              <a:rPr lang="en-GB" sz="1200" dirty="0">
                <a:solidFill>
                  <a:schemeClr val="bg1">
                    <a:lumMod val="65000"/>
                  </a:schemeClr>
                </a:solidFill>
              </a:rPr>
              <a:t>10077 – OPERA – Newsletter 1 – 2023-08-16</a:t>
            </a:r>
          </a:p>
        </p:txBody>
      </p:sp>
      <p:pic>
        <p:nvPicPr>
          <p:cNvPr id="9" name="Picture 8" descr="A picture containing text, umbrella, accessory, vector graphics&#10;&#10;Description automatically generated">
            <a:extLst>
              <a:ext uri="{FF2B5EF4-FFF2-40B4-BE49-F238E27FC236}">
                <a16:creationId xmlns:a16="http://schemas.microsoft.com/office/drawing/2014/main" id="{BDC0489E-6785-869F-EAC5-0F4D571BA526}"/>
              </a:ext>
            </a:extLst>
          </p:cNvPr>
          <p:cNvPicPr>
            <a:picLocks noChangeAspect="1"/>
          </p:cNvPicPr>
          <p:nvPr/>
        </p:nvPicPr>
        <p:blipFill rotWithShape="1">
          <a:blip r:embed="rId4">
            <a:alphaModFix/>
          </a:blip>
          <a:srcRect l="10550" t="4542" r="11695" b="7100"/>
          <a:stretch/>
        </p:blipFill>
        <p:spPr>
          <a:xfrm>
            <a:off x="2865740" y="299211"/>
            <a:ext cx="1126519" cy="929594"/>
          </a:xfrm>
          <a:prstGeom prst="rect">
            <a:avLst/>
          </a:prstGeom>
        </p:spPr>
      </p:pic>
      <p:pic>
        <p:nvPicPr>
          <p:cNvPr id="10" name="Picture 9">
            <a:extLst>
              <a:ext uri="{FF2B5EF4-FFF2-40B4-BE49-F238E27FC236}">
                <a16:creationId xmlns:a16="http://schemas.microsoft.com/office/drawing/2014/main" id="{10BE3843-310D-E908-156A-F11ECFAF8C11}"/>
              </a:ext>
            </a:extLst>
          </p:cNvPr>
          <p:cNvPicPr>
            <a:picLocks noChangeAspect="1"/>
          </p:cNvPicPr>
          <p:nvPr/>
        </p:nvPicPr>
        <p:blipFill>
          <a:blip r:embed="rId5"/>
          <a:stretch>
            <a:fillRect/>
          </a:stretch>
        </p:blipFill>
        <p:spPr>
          <a:xfrm>
            <a:off x="4376520" y="303826"/>
            <a:ext cx="2360399" cy="463773"/>
          </a:xfrm>
          <a:prstGeom prst="rect">
            <a:avLst/>
          </a:prstGeom>
        </p:spPr>
      </p:pic>
      <p:pic>
        <p:nvPicPr>
          <p:cNvPr id="11" name="Picture 10">
            <a:extLst>
              <a:ext uri="{FF2B5EF4-FFF2-40B4-BE49-F238E27FC236}">
                <a16:creationId xmlns:a16="http://schemas.microsoft.com/office/drawing/2014/main" id="{6E7FE9DB-9D6E-8684-414D-E9A61428B0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80215" y="325164"/>
            <a:ext cx="1778157" cy="504209"/>
          </a:xfrm>
          <a:prstGeom prst="rect">
            <a:avLst/>
          </a:prstGeom>
        </p:spPr>
      </p:pic>
      <p:sp>
        <p:nvSpPr>
          <p:cNvPr id="18" name="TextBox 17">
            <a:extLst>
              <a:ext uri="{FF2B5EF4-FFF2-40B4-BE49-F238E27FC236}">
                <a16:creationId xmlns:a16="http://schemas.microsoft.com/office/drawing/2014/main" id="{42FC092E-445E-34BB-D0C2-42AA4C4E0564}"/>
              </a:ext>
            </a:extLst>
          </p:cNvPr>
          <p:cNvSpPr txBox="1"/>
          <p:nvPr/>
        </p:nvSpPr>
        <p:spPr>
          <a:xfrm>
            <a:off x="5788705" y="943476"/>
            <a:ext cx="1475215" cy="276999"/>
          </a:xfrm>
          <a:prstGeom prst="rect">
            <a:avLst/>
          </a:prstGeom>
          <a:noFill/>
        </p:spPr>
        <p:txBody>
          <a:bodyPr wrap="square">
            <a:spAutoFit/>
          </a:bodyPr>
          <a:lstStyle/>
          <a:p>
            <a:r>
              <a:rPr lang="en-US" sz="1200" dirty="0">
                <a:effectLst/>
                <a:ea typeface="Times New Roman" panose="02020603050405020304" pitchFamily="18" charset="0"/>
              </a:rPr>
              <a:t>August 2023</a:t>
            </a:r>
            <a:endParaRPr lang="en-GB" sz="1200" dirty="0"/>
          </a:p>
        </p:txBody>
      </p:sp>
      <p:cxnSp>
        <p:nvCxnSpPr>
          <p:cNvPr id="24" name="Straight Connector 23">
            <a:extLst>
              <a:ext uri="{FF2B5EF4-FFF2-40B4-BE49-F238E27FC236}">
                <a16:creationId xmlns:a16="http://schemas.microsoft.com/office/drawing/2014/main" id="{0C828F96-5F91-AEE3-BA57-AA709772F375}"/>
              </a:ext>
            </a:extLst>
          </p:cNvPr>
          <p:cNvCxnSpPr>
            <a:cxnSpLocks/>
          </p:cNvCxnSpPr>
          <p:nvPr/>
        </p:nvCxnSpPr>
        <p:spPr>
          <a:xfrm>
            <a:off x="0" y="1266847"/>
            <a:ext cx="6858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711726-A53E-2F6C-7D2C-60781F9527E7}"/>
              </a:ext>
            </a:extLst>
          </p:cNvPr>
          <p:cNvSpPr txBox="1"/>
          <p:nvPr/>
        </p:nvSpPr>
        <p:spPr>
          <a:xfrm>
            <a:off x="5423003" y="3310834"/>
            <a:ext cx="1131635" cy="5139869"/>
          </a:xfrm>
          <a:prstGeom prst="rect">
            <a:avLst/>
          </a:prstGeom>
          <a:noFill/>
          <a:ln w="38100">
            <a:solidFill>
              <a:schemeClr val="accent6">
                <a:lumMod val="50000"/>
              </a:schemeClr>
            </a:solidFill>
          </a:ln>
        </p:spPr>
        <p:txBody>
          <a:bodyPr wrap="square" rtlCol="0">
            <a:spAutoFit/>
          </a:bodyPr>
          <a:lstStyle/>
          <a:p>
            <a:pPr algn="ctr"/>
            <a:r>
              <a:rPr lang="en-GB" sz="1400" b="1" dirty="0">
                <a:solidFill>
                  <a:schemeClr val="accent6">
                    <a:lumMod val="75000"/>
                  </a:schemeClr>
                </a:solidFill>
                <a:effectLst/>
                <a:latin typeface="Calibri" panose="020F0502020204030204" pitchFamily="34" charset="0"/>
                <a:ea typeface="Times New Roman" panose="02020603050405020304" pitchFamily="18" charset="0"/>
              </a:rPr>
              <a:t>Site Set-up News </a:t>
            </a:r>
          </a:p>
          <a:p>
            <a:pPr algn="ctr"/>
            <a:endParaRPr lang="en-GB" sz="1400" b="1" dirty="0">
              <a:solidFill>
                <a:schemeClr val="accent6">
                  <a:lumMod val="75000"/>
                </a:schemeClr>
              </a:solidFill>
              <a:effectLst/>
              <a:latin typeface="Calibri" panose="020F0502020204030204" pitchFamily="34" charset="0"/>
              <a:ea typeface="Times New Roman" panose="02020603050405020304" pitchFamily="18" charset="0"/>
            </a:endParaRPr>
          </a:p>
          <a:p>
            <a:pPr algn="ctr"/>
            <a:r>
              <a:rPr lang="en-GB" sz="1100" b="1" dirty="0">
                <a:solidFill>
                  <a:srgbClr val="000000"/>
                </a:solidFill>
                <a:effectLst/>
                <a:latin typeface="Calibri" panose="020F0502020204030204" pitchFamily="34" charset="0"/>
                <a:ea typeface="Times New Roman" panose="02020603050405020304" pitchFamily="18" charset="0"/>
              </a:rPr>
              <a:t>Our first sites to complete their SIVs are</a:t>
            </a:r>
            <a:r>
              <a:rPr lang="en-GB" sz="1100" dirty="0">
                <a:solidFill>
                  <a:srgbClr val="000000"/>
                </a:solidFill>
                <a:effectLst/>
                <a:latin typeface="Calibri" panose="020F0502020204030204" pitchFamily="34" charset="0"/>
                <a:ea typeface="Times New Roman" panose="02020603050405020304" pitchFamily="18" charset="0"/>
              </a:rPr>
              <a:t>: </a:t>
            </a:r>
          </a:p>
          <a:p>
            <a:pPr algn="ctr"/>
            <a:r>
              <a:rPr lang="en-GB" sz="1100" dirty="0">
                <a:solidFill>
                  <a:srgbClr val="000000"/>
                </a:solidFill>
                <a:latin typeface="Calibri" panose="020F0502020204030204" pitchFamily="34" charset="0"/>
                <a:ea typeface="Calibri" panose="020F0502020204030204" pitchFamily="34" charset="0"/>
              </a:rPr>
              <a:t>Newcastle, </a:t>
            </a:r>
          </a:p>
          <a:p>
            <a:pPr algn="ctr"/>
            <a:r>
              <a:rPr lang="en-GB" sz="1100" dirty="0">
                <a:solidFill>
                  <a:srgbClr val="000000"/>
                </a:solidFill>
                <a:latin typeface="Calibri" panose="020F0502020204030204" pitchFamily="34" charset="0"/>
                <a:ea typeface="Calibri" panose="020F0502020204030204" pitchFamily="34" charset="0"/>
              </a:rPr>
              <a:t>Cambridge, </a:t>
            </a:r>
          </a:p>
          <a:p>
            <a:pPr algn="ctr"/>
            <a:r>
              <a:rPr lang="en-GB" sz="1100" dirty="0">
                <a:solidFill>
                  <a:srgbClr val="000000"/>
                </a:solidFill>
                <a:effectLst/>
                <a:latin typeface="Calibri" panose="020F0502020204030204" pitchFamily="34" charset="0"/>
                <a:ea typeface="Calibri" panose="020F0502020204030204" pitchFamily="34" charset="0"/>
              </a:rPr>
              <a:t>Glasgow, </a:t>
            </a:r>
          </a:p>
          <a:p>
            <a:pPr algn="ctr"/>
            <a:r>
              <a:rPr lang="en-GB" sz="1100" dirty="0">
                <a:solidFill>
                  <a:srgbClr val="000000"/>
                </a:solidFill>
                <a:latin typeface="Calibri" panose="020F0502020204030204" pitchFamily="34" charset="0"/>
                <a:ea typeface="Calibri" panose="020F0502020204030204" pitchFamily="34" charset="0"/>
              </a:rPr>
              <a:t>Portsmouth</a:t>
            </a:r>
          </a:p>
          <a:p>
            <a:pPr algn="ctr"/>
            <a:endParaRPr lang="en-GB" sz="1100" dirty="0">
              <a:solidFill>
                <a:srgbClr val="000000"/>
              </a:solidFill>
              <a:effectLst/>
              <a:latin typeface="Calibri" panose="020F0502020204030204" pitchFamily="34" charset="0"/>
              <a:ea typeface="Calibri" panose="020F0502020204030204" pitchFamily="34" charset="0"/>
            </a:endParaRPr>
          </a:p>
          <a:p>
            <a:pPr algn="ctr"/>
            <a:r>
              <a:rPr lang="en-GB" sz="1100" b="1" dirty="0">
                <a:solidFill>
                  <a:srgbClr val="000000"/>
                </a:solidFill>
                <a:latin typeface="Calibri" panose="020F0502020204030204" pitchFamily="34" charset="0"/>
                <a:ea typeface="Calibri" panose="020F0502020204030204" pitchFamily="34" charset="0"/>
              </a:rPr>
              <a:t>In set-up we have:</a:t>
            </a:r>
          </a:p>
          <a:p>
            <a:pPr algn="ctr"/>
            <a:r>
              <a:rPr lang="en-GB" sz="1100" dirty="0">
                <a:solidFill>
                  <a:srgbClr val="000000"/>
                </a:solidFill>
                <a:effectLst/>
                <a:latin typeface="Calibri" panose="020F0502020204030204" pitchFamily="34" charset="0"/>
                <a:ea typeface="Calibri" panose="020F0502020204030204" pitchFamily="34" charset="0"/>
              </a:rPr>
              <a:t>Aberdeen,</a:t>
            </a:r>
          </a:p>
          <a:p>
            <a:pPr algn="ctr"/>
            <a:r>
              <a:rPr lang="en-GB" sz="1100" dirty="0">
                <a:solidFill>
                  <a:srgbClr val="000000"/>
                </a:solidFill>
                <a:latin typeface="Calibri" panose="020F0502020204030204" pitchFamily="34" charset="0"/>
                <a:ea typeface="Calibri" panose="020F0502020204030204" pitchFamily="34" charset="0"/>
              </a:rPr>
              <a:t>Leeds,</a:t>
            </a:r>
          </a:p>
          <a:p>
            <a:pPr algn="ctr"/>
            <a:r>
              <a:rPr lang="en-GB" sz="1100" dirty="0">
                <a:solidFill>
                  <a:srgbClr val="000000"/>
                </a:solidFill>
                <a:effectLst/>
                <a:latin typeface="Calibri" panose="020F0502020204030204" pitchFamily="34" charset="0"/>
                <a:ea typeface="Calibri" panose="020F0502020204030204" pitchFamily="34" charset="0"/>
              </a:rPr>
              <a:t>Nottingham,</a:t>
            </a:r>
          </a:p>
          <a:p>
            <a:pPr algn="ctr"/>
            <a:r>
              <a:rPr lang="en-GB" sz="1100" dirty="0">
                <a:solidFill>
                  <a:srgbClr val="000000"/>
                </a:solidFill>
                <a:latin typeface="Calibri" panose="020F0502020204030204" pitchFamily="34" charset="0"/>
                <a:ea typeface="Calibri" panose="020F0502020204030204" pitchFamily="34" charset="0"/>
              </a:rPr>
              <a:t>Oxford,</a:t>
            </a:r>
          </a:p>
          <a:p>
            <a:pPr algn="ctr"/>
            <a:r>
              <a:rPr lang="en-GB" sz="1100" dirty="0">
                <a:solidFill>
                  <a:srgbClr val="000000"/>
                </a:solidFill>
                <a:effectLst/>
                <a:latin typeface="Calibri" panose="020F0502020204030204" pitchFamily="34" charset="0"/>
                <a:ea typeface="Calibri" panose="020F0502020204030204" pitchFamily="34" charset="0"/>
              </a:rPr>
              <a:t>King</a:t>
            </a:r>
            <a:r>
              <a:rPr lang="en-GB" sz="1100" dirty="0">
                <a:solidFill>
                  <a:srgbClr val="000000"/>
                </a:solidFill>
                <a:latin typeface="Calibri" panose="020F0502020204030204" pitchFamily="34" charset="0"/>
                <a:ea typeface="Calibri" panose="020F0502020204030204" pitchFamily="34" charset="0"/>
              </a:rPr>
              <a:t>’s,</a:t>
            </a:r>
          </a:p>
          <a:p>
            <a:pPr algn="ctr"/>
            <a:r>
              <a:rPr lang="en-GB" sz="1100" dirty="0">
                <a:solidFill>
                  <a:srgbClr val="000000"/>
                </a:solidFill>
                <a:latin typeface="Calibri" panose="020F0502020204030204" pitchFamily="34" charset="0"/>
                <a:ea typeface="Calibri" panose="020F0502020204030204" pitchFamily="34" charset="0"/>
              </a:rPr>
              <a:t>Royal Free London</a:t>
            </a:r>
          </a:p>
          <a:p>
            <a:pPr algn="ctr"/>
            <a:endParaRPr lang="en-GB" sz="1100" dirty="0">
              <a:solidFill>
                <a:srgbClr val="000000"/>
              </a:solidFill>
              <a:effectLst/>
              <a:latin typeface="Calibri" panose="020F0502020204030204" pitchFamily="34" charset="0"/>
              <a:ea typeface="Calibri" panose="020F0502020204030204" pitchFamily="34" charset="0"/>
            </a:endParaRPr>
          </a:p>
          <a:p>
            <a:pPr algn="ctr"/>
            <a:r>
              <a:rPr lang="en-GB" sz="1100" b="1" dirty="0">
                <a:solidFill>
                  <a:srgbClr val="000000"/>
                </a:solidFill>
                <a:latin typeface="Calibri" panose="020F0502020204030204" pitchFamily="34" charset="0"/>
                <a:ea typeface="Calibri" panose="020F0502020204030204" pitchFamily="34" charset="0"/>
              </a:rPr>
              <a:t>We have expressions of interest from: </a:t>
            </a:r>
          </a:p>
          <a:p>
            <a:pPr algn="ctr"/>
            <a:r>
              <a:rPr lang="en-GB" sz="1100" dirty="0">
                <a:solidFill>
                  <a:srgbClr val="000000"/>
                </a:solidFill>
                <a:latin typeface="Calibri" panose="020F0502020204030204" pitchFamily="34" charset="0"/>
                <a:ea typeface="Calibri" panose="020F0502020204030204" pitchFamily="34" charset="0"/>
              </a:rPr>
              <a:t>Cardiff, </a:t>
            </a:r>
          </a:p>
          <a:p>
            <a:pPr algn="ctr"/>
            <a:r>
              <a:rPr lang="en-GB" sz="1100" dirty="0">
                <a:solidFill>
                  <a:srgbClr val="000000"/>
                </a:solidFill>
                <a:effectLst/>
                <a:latin typeface="Calibri" panose="020F0502020204030204" pitchFamily="34" charset="0"/>
                <a:ea typeface="Calibri" panose="020F0502020204030204" pitchFamily="34" charset="0"/>
              </a:rPr>
              <a:t>Liverpool</a:t>
            </a:r>
          </a:p>
          <a:p>
            <a:pPr algn="ctr"/>
            <a:r>
              <a:rPr lang="en-GB" sz="1100" dirty="0">
                <a:solidFill>
                  <a:srgbClr val="000000"/>
                </a:solidFill>
                <a:latin typeface="Calibri" panose="020F0502020204030204" pitchFamily="34" charset="0"/>
                <a:ea typeface="Calibri" panose="020F0502020204030204" pitchFamily="34" charset="0"/>
              </a:rPr>
              <a:t>Norfolk &amp; Norwich</a:t>
            </a:r>
          </a:p>
          <a:p>
            <a:pPr algn="ctr"/>
            <a:endParaRPr lang="en-GB" sz="1100" dirty="0">
              <a:effectLst/>
              <a:latin typeface="Calibri" panose="020F0502020204030204" pitchFamily="34" charset="0"/>
              <a:ea typeface="Calibri" panose="020F0502020204030204" pitchFamily="34" charset="0"/>
            </a:endParaRPr>
          </a:p>
        </p:txBody>
      </p:sp>
      <p:pic>
        <p:nvPicPr>
          <p:cNvPr id="27" name="Picture 26">
            <a:extLst>
              <a:ext uri="{FF2B5EF4-FFF2-40B4-BE49-F238E27FC236}">
                <a16:creationId xmlns:a16="http://schemas.microsoft.com/office/drawing/2014/main" id="{9F9092DD-3628-8EEE-BAD9-9BC90AFD89B6}"/>
              </a:ext>
            </a:extLst>
          </p:cNvPr>
          <p:cNvPicPr>
            <a:picLocks noChangeAspect="1"/>
          </p:cNvPicPr>
          <p:nvPr/>
        </p:nvPicPr>
        <p:blipFill>
          <a:blip r:embed="rId7"/>
          <a:stretch>
            <a:fillRect/>
          </a:stretch>
        </p:blipFill>
        <p:spPr>
          <a:xfrm>
            <a:off x="542260" y="1405147"/>
            <a:ext cx="5446561" cy="2490446"/>
          </a:xfrm>
          <a:prstGeom prst="rect">
            <a:avLst/>
          </a:prstGeom>
        </p:spPr>
      </p:pic>
      <p:sp>
        <p:nvSpPr>
          <p:cNvPr id="28" name="TextBox 27">
            <a:extLst>
              <a:ext uri="{FF2B5EF4-FFF2-40B4-BE49-F238E27FC236}">
                <a16:creationId xmlns:a16="http://schemas.microsoft.com/office/drawing/2014/main" id="{CDBD32C9-970F-A6EB-ACE6-27D07163B28B}"/>
              </a:ext>
            </a:extLst>
          </p:cNvPr>
          <p:cNvSpPr txBox="1"/>
          <p:nvPr/>
        </p:nvSpPr>
        <p:spPr>
          <a:xfrm>
            <a:off x="2309584" y="1450658"/>
            <a:ext cx="2065185" cy="307777"/>
          </a:xfrm>
          <a:prstGeom prst="rect">
            <a:avLst/>
          </a:prstGeom>
          <a:noFill/>
        </p:spPr>
        <p:txBody>
          <a:bodyPr wrap="square" rtlCol="0">
            <a:spAutoFit/>
          </a:bodyPr>
          <a:lstStyle/>
          <a:p>
            <a:pPr algn="ctr"/>
            <a:r>
              <a:rPr lang="en-GB" sz="1400" b="1" dirty="0"/>
              <a:t>OPERA TIMELINE</a:t>
            </a:r>
          </a:p>
        </p:txBody>
      </p:sp>
      <p:sp>
        <p:nvSpPr>
          <p:cNvPr id="33" name="Speech Bubble: Oval 32">
            <a:extLst>
              <a:ext uri="{FF2B5EF4-FFF2-40B4-BE49-F238E27FC236}">
                <a16:creationId xmlns:a16="http://schemas.microsoft.com/office/drawing/2014/main" id="{64B00D5C-EAF0-BCF4-329B-F921734DB320}"/>
              </a:ext>
            </a:extLst>
          </p:cNvPr>
          <p:cNvSpPr/>
          <p:nvPr/>
        </p:nvSpPr>
        <p:spPr>
          <a:xfrm flipH="1">
            <a:off x="1405197" y="3666744"/>
            <a:ext cx="3517653" cy="1259126"/>
          </a:xfrm>
          <a:prstGeom prst="wedgeEllipseCallout">
            <a:avLst>
              <a:gd name="adj1" fmla="val -17595"/>
              <a:gd name="adj2" fmla="val 6552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F8864272-5A7A-FF67-520A-B9F0E13FB918}"/>
              </a:ext>
            </a:extLst>
          </p:cNvPr>
          <p:cNvSpPr txBox="1"/>
          <p:nvPr/>
        </p:nvSpPr>
        <p:spPr>
          <a:xfrm>
            <a:off x="1825272" y="3857155"/>
            <a:ext cx="2801319" cy="938719"/>
          </a:xfrm>
          <a:prstGeom prst="rect">
            <a:avLst/>
          </a:prstGeom>
          <a:noFill/>
          <a:ln w="38100">
            <a:noFill/>
          </a:ln>
        </p:spPr>
        <p:txBody>
          <a:bodyPr wrap="square" rtlCol="0">
            <a:spAutoFit/>
          </a:bodyPr>
          <a:lstStyle/>
          <a:p>
            <a:pPr algn="just"/>
            <a:r>
              <a:rPr lang="en-GB" sz="1100" b="1" dirty="0">
                <a:solidFill>
                  <a:schemeClr val="accent6">
                    <a:lumMod val="75000"/>
                  </a:schemeClr>
                </a:solidFill>
                <a:latin typeface="Calibri" panose="020F0502020204030204" pitchFamily="34" charset="0"/>
                <a:ea typeface="Calibri" panose="020F0502020204030204" pitchFamily="34" charset="0"/>
              </a:rPr>
              <a:t>Where can I find the OPERA training videos? </a:t>
            </a:r>
            <a:r>
              <a:rPr lang="en-GB" sz="1100" dirty="0">
                <a:latin typeface="Calibri" panose="020F0502020204030204" pitchFamily="34" charset="0"/>
                <a:ea typeface="Calibri" panose="020F0502020204030204" pitchFamily="34" charset="0"/>
              </a:rPr>
              <a:t>OPERA training videos are available on the invite-only TEAMS channel: </a:t>
            </a:r>
            <a:r>
              <a:rPr lang="en-GB" sz="1100" i="1" dirty="0">
                <a:latin typeface="Calibri" panose="020F0502020204030204" pitchFamily="34" charset="0"/>
                <a:ea typeface="Calibri" panose="020F0502020204030204" pitchFamily="34" charset="0"/>
              </a:rPr>
              <a:t>OPERA Sites Group</a:t>
            </a:r>
            <a:r>
              <a:rPr lang="en-GB" sz="1100" dirty="0">
                <a:latin typeface="Calibri" panose="020F0502020204030204" pitchFamily="34" charset="0"/>
                <a:ea typeface="Calibri" panose="020F0502020204030204" pitchFamily="34" charset="0"/>
              </a:rPr>
              <a:t>. Email </a:t>
            </a:r>
            <a:r>
              <a:rPr lang="en-GB" sz="1100" dirty="0">
                <a:latin typeface="Calibri" panose="020F0502020204030204" pitchFamily="34" charset="0"/>
                <a:ea typeface="Calibri" panose="020F0502020204030204" pitchFamily="34" charset="0"/>
                <a:hlinkClick r:id="rId8"/>
              </a:rPr>
              <a:t>opera@newcastle.ac.uk</a:t>
            </a:r>
            <a:r>
              <a:rPr lang="en-GB" sz="1100" dirty="0">
                <a:latin typeface="Calibri" panose="020F0502020204030204" pitchFamily="34" charset="0"/>
                <a:ea typeface="Calibri" panose="020F0502020204030204" pitchFamily="34" charset="0"/>
              </a:rPr>
              <a:t> for your invitation. </a:t>
            </a:r>
            <a:endParaRPr lang="en-GB" sz="1100" b="1" dirty="0">
              <a:solidFill>
                <a:schemeClr val="accent6">
                  <a:lumMod val="75000"/>
                </a:schemeClr>
              </a:solidFill>
              <a:latin typeface="Calibri" panose="020F0502020204030204" pitchFamily="34" charset="0"/>
            </a:endParaRPr>
          </a:p>
        </p:txBody>
      </p:sp>
      <p:sp>
        <p:nvSpPr>
          <p:cNvPr id="36" name="Speech Bubble: Oval 35">
            <a:extLst>
              <a:ext uri="{FF2B5EF4-FFF2-40B4-BE49-F238E27FC236}">
                <a16:creationId xmlns:a16="http://schemas.microsoft.com/office/drawing/2014/main" id="{8A0766BF-8F3B-818F-4FCC-5B549B467C4E}"/>
              </a:ext>
            </a:extLst>
          </p:cNvPr>
          <p:cNvSpPr/>
          <p:nvPr/>
        </p:nvSpPr>
        <p:spPr>
          <a:xfrm flipH="1">
            <a:off x="150730" y="4505655"/>
            <a:ext cx="1722385" cy="734363"/>
          </a:xfrm>
          <a:prstGeom prst="wedgeEllipseCallout">
            <a:avLst>
              <a:gd name="adj1" fmla="val -100556"/>
              <a:gd name="adj2" fmla="val 2791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08681C68-D2A6-B7D9-D06C-9F6E9447AEA4}"/>
              </a:ext>
            </a:extLst>
          </p:cNvPr>
          <p:cNvSpPr txBox="1"/>
          <p:nvPr/>
        </p:nvSpPr>
        <p:spPr>
          <a:xfrm>
            <a:off x="380984" y="4541149"/>
            <a:ext cx="1488865" cy="769441"/>
          </a:xfrm>
          <a:prstGeom prst="rect">
            <a:avLst/>
          </a:prstGeom>
          <a:noFill/>
        </p:spPr>
        <p:txBody>
          <a:bodyPr wrap="square" rtlCol="0">
            <a:spAutoFit/>
          </a:bodyPr>
          <a:lstStyle/>
          <a:p>
            <a:r>
              <a:rPr lang="en-GB" sz="1100" b="1" dirty="0">
                <a:solidFill>
                  <a:schemeClr val="accent6">
                    <a:lumMod val="75000"/>
                  </a:schemeClr>
                </a:solidFill>
                <a:latin typeface="Calibri" panose="020F0502020204030204" pitchFamily="34" charset="0"/>
              </a:rPr>
              <a:t>What will my site Recruitment Target be? </a:t>
            </a:r>
            <a:r>
              <a:rPr lang="en-GB" sz="1100" dirty="0">
                <a:latin typeface="Calibri" panose="020F0502020204030204" pitchFamily="34" charset="0"/>
              </a:rPr>
              <a:t>10-12 per site. </a:t>
            </a:r>
            <a:endParaRPr lang="en-GB" sz="1100" b="1" dirty="0">
              <a:solidFill>
                <a:schemeClr val="accent6">
                  <a:lumMod val="75000"/>
                </a:schemeClr>
              </a:solidFill>
              <a:latin typeface="Calibri" panose="020F0502020204030204" pitchFamily="34" charset="0"/>
            </a:endParaRPr>
          </a:p>
          <a:p>
            <a:endParaRPr lang="en-GB" sz="1100" dirty="0"/>
          </a:p>
        </p:txBody>
      </p:sp>
      <p:sp>
        <p:nvSpPr>
          <p:cNvPr id="38" name="Speech Bubble: Oval 37">
            <a:extLst>
              <a:ext uri="{FF2B5EF4-FFF2-40B4-BE49-F238E27FC236}">
                <a16:creationId xmlns:a16="http://schemas.microsoft.com/office/drawing/2014/main" id="{D6F6B167-8007-1E49-18D5-36EB25B46A21}"/>
              </a:ext>
            </a:extLst>
          </p:cNvPr>
          <p:cNvSpPr/>
          <p:nvPr/>
        </p:nvSpPr>
        <p:spPr>
          <a:xfrm flipH="1">
            <a:off x="164656" y="5240018"/>
            <a:ext cx="2989726" cy="1149491"/>
          </a:xfrm>
          <a:prstGeom prst="wedgeEllipseCallout">
            <a:avLst>
              <a:gd name="adj1" fmla="val -59716"/>
              <a:gd name="adj2" fmla="val 1911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AB21F335-D761-238A-1AB1-0D5C04F56C57}"/>
              </a:ext>
            </a:extLst>
          </p:cNvPr>
          <p:cNvSpPr txBox="1"/>
          <p:nvPr/>
        </p:nvSpPr>
        <p:spPr>
          <a:xfrm>
            <a:off x="409979" y="5452578"/>
            <a:ext cx="2646225" cy="938719"/>
          </a:xfrm>
          <a:prstGeom prst="rect">
            <a:avLst/>
          </a:prstGeom>
          <a:noFill/>
        </p:spPr>
        <p:txBody>
          <a:bodyPr wrap="square" rtlCol="0">
            <a:spAutoFit/>
          </a:bodyPr>
          <a:lstStyle/>
          <a:p>
            <a:pPr algn="just"/>
            <a:r>
              <a:rPr lang="en-GB" sz="1100" b="1" dirty="0">
                <a:solidFill>
                  <a:schemeClr val="accent6">
                    <a:lumMod val="75000"/>
                  </a:schemeClr>
                </a:solidFill>
                <a:effectLst/>
                <a:latin typeface="Calibri" panose="020F0502020204030204" pitchFamily="34" charset="0"/>
                <a:ea typeface="Calibri" panose="020F0502020204030204" pitchFamily="34" charset="0"/>
              </a:rPr>
              <a:t>How often will samples be sent from sites? </a:t>
            </a:r>
            <a:r>
              <a:rPr lang="en-GB" sz="1100" dirty="0">
                <a:effectLst/>
                <a:latin typeface="Calibri" panose="020F0502020204030204" pitchFamily="34" charset="0"/>
                <a:ea typeface="Calibri" panose="020F0502020204030204" pitchFamily="34" charset="0"/>
              </a:rPr>
              <a:t>We anticipate that samples will be batch sent to Newcastle Biobank twice per site depending on recruitment.</a:t>
            </a:r>
          </a:p>
          <a:p>
            <a:endParaRPr lang="en-GB" sz="1100" dirty="0"/>
          </a:p>
        </p:txBody>
      </p:sp>
      <p:sp>
        <p:nvSpPr>
          <p:cNvPr id="40" name="Speech Bubble: Oval 39">
            <a:extLst>
              <a:ext uri="{FF2B5EF4-FFF2-40B4-BE49-F238E27FC236}">
                <a16:creationId xmlns:a16="http://schemas.microsoft.com/office/drawing/2014/main" id="{AED3BBF5-BA4C-A5B7-B069-82DB473D84FB}"/>
              </a:ext>
            </a:extLst>
          </p:cNvPr>
          <p:cNvSpPr/>
          <p:nvPr/>
        </p:nvSpPr>
        <p:spPr>
          <a:xfrm flipH="1">
            <a:off x="228553" y="6419004"/>
            <a:ext cx="3282593" cy="1635144"/>
          </a:xfrm>
          <a:prstGeom prst="wedgeEllipseCallout">
            <a:avLst>
              <a:gd name="adj1" fmla="val -47717"/>
              <a:gd name="adj2" fmla="val -5497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EFC923D3-65CB-DA58-609B-782535BD0307}"/>
              </a:ext>
            </a:extLst>
          </p:cNvPr>
          <p:cNvSpPr txBox="1"/>
          <p:nvPr/>
        </p:nvSpPr>
        <p:spPr>
          <a:xfrm>
            <a:off x="707951" y="6597939"/>
            <a:ext cx="2634225" cy="1277273"/>
          </a:xfrm>
          <a:prstGeom prst="rect">
            <a:avLst/>
          </a:prstGeom>
          <a:noFill/>
        </p:spPr>
        <p:txBody>
          <a:bodyPr wrap="square" rtlCol="0">
            <a:spAutoFit/>
          </a:bodyPr>
          <a:lstStyle/>
          <a:p>
            <a:r>
              <a:rPr lang="en-GB" sz="1100" b="1" dirty="0">
                <a:solidFill>
                  <a:schemeClr val="accent6">
                    <a:lumMod val="75000"/>
                  </a:schemeClr>
                </a:solidFill>
                <a:latin typeface="Calibri" panose="020F0502020204030204" pitchFamily="34" charset="0"/>
                <a:ea typeface="Calibri" panose="020F0502020204030204" pitchFamily="34" charset="0"/>
              </a:rPr>
              <a:t>Is it possible to combine the Screening and Baseline blood samples to prevent multiple blood draws for participants? </a:t>
            </a:r>
            <a:r>
              <a:rPr lang="en-GB" sz="1100" dirty="0">
                <a:latin typeface="Calibri" panose="020F0502020204030204" pitchFamily="34" charset="0"/>
                <a:ea typeface="Calibri" panose="020F0502020204030204" pitchFamily="34" charset="0"/>
              </a:rPr>
              <a:t>This is possible only in circumstances where the participant has no choice but to attend hospital for screening and baseline assessments within a short time frame. </a:t>
            </a:r>
            <a:endParaRPr lang="en-GB" sz="1100" dirty="0"/>
          </a:p>
        </p:txBody>
      </p:sp>
      <p:sp>
        <p:nvSpPr>
          <p:cNvPr id="42" name="Speech Bubble: Oval 41">
            <a:extLst>
              <a:ext uri="{FF2B5EF4-FFF2-40B4-BE49-F238E27FC236}">
                <a16:creationId xmlns:a16="http://schemas.microsoft.com/office/drawing/2014/main" id="{5C164ABA-C88B-2810-CA46-A21D5522DC3C}"/>
              </a:ext>
            </a:extLst>
          </p:cNvPr>
          <p:cNvSpPr/>
          <p:nvPr/>
        </p:nvSpPr>
        <p:spPr>
          <a:xfrm flipH="1">
            <a:off x="1881299" y="7819381"/>
            <a:ext cx="3558924" cy="1652275"/>
          </a:xfrm>
          <a:prstGeom prst="wedgeEllipseCallout">
            <a:avLst>
              <a:gd name="adj1" fmla="val -24142"/>
              <a:gd name="adj2" fmla="val -70215"/>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D127FBFF-7ACF-DC55-2D6C-0B3ECF43E1F8}"/>
              </a:ext>
            </a:extLst>
          </p:cNvPr>
          <p:cNvSpPr txBox="1"/>
          <p:nvPr/>
        </p:nvSpPr>
        <p:spPr>
          <a:xfrm>
            <a:off x="2323524" y="8009852"/>
            <a:ext cx="2970756" cy="1446550"/>
          </a:xfrm>
          <a:prstGeom prst="rect">
            <a:avLst/>
          </a:prstGeom>
          <a:noFill/>
        </p:spPr>
        <p:txBody>
          <a:bodyPr wrap="square" rtlCol="0">
            <a:spAutoFit/>
          </a:bodyPr>
          <a:lstStyle/>
          <a:p>
            <a:r>
              <a:rPr lang="en-GB" sz="1100" b="1" dirty="0">
                <a:solidFill>
                  <a:schemeClr val="accent6">
                    <a:lumMod val="75000"/>
                  </a:schemeClr>
                </a:solidFill>
                <a:latin typeface="Calibri" panose="020F0502020204030204" pitchFamily="34" charset="0"/>
              </a:rPr>
              <a:t>Can participants be randomised prior to baseline? </a:t>
            </a:r>
            <a:r>
              <a:rPr lang="en-GB" sz="1100" dirty="0">
                <a:latin typeface="Calibri" panose="020F0502020204030204" pitchFamily="34" charset="0"/>
              </a:rPr>
              <a:t>Yes, a participant can be randomised prior to the baseline visit, once they have given informed consent, all screening activity has been completed and the participant has been deemed eligible by the PI or other medically qualified and delegated personnel at site</a:t>
            </a:r>
            <a:r>
              <a:rPr lang="en-GB" sz="1100" dirty="0">
                <a:solidFill>
                  <a:srgbClr val="000000"/>
                </a:solidFill>
                <a:effectLst/>
                <a:latin typeface="Calibri" panose="020F0502020204030204" pitchFamily="34" charset="0"/>
                <a:ea typeface="Times New Roman" panose="02020603050405020304" pitchFamily="18" charset="0"/>
              </a:rPr>
              <a:t> </a:t>
            </a:r>
            <a:endParaRPr lang="en-GB" sz="1100" dirty="0">
              <a:effectLst/>
              <a:latin typeface="Calibri" panose="020F0502020204030204" pitchFamily="34" charset="0"/>
              <a:ea typeface="Calibri" panose="020F0502020204030204" pitchFamily="34" charset="0"/>
            </a:endParaRPr>
          </a:p>
          <a:p>
            <a:endParaRPr lang="en-GB" sz="1100" dirty="0"/>
          </a:p>
        </p:txBody>
      </p:sp>
      <p:pic>
        <p:nvPicPr>
          <p:cNvPr id="4" name="Picture 3">
            <a:extLst>
              <a:ext uri="{FF2B5EF4-FFF2-40B4-BE49-F238E27FC236}">
                <a16:creationId xmlns:a16="http://schemas.microsoft.com/office/drawing/2014/main" id="{FF92521E-AA8D-457D-48FC-5D8C00A835EF}"/>
              </a:ext>
            </a:extLst>
          </p:cNvPr>
          <p:cNvPicPr>
            <a:picLocks noChangeAspect="1"/>
          </p:cNvPicPr>
          <p:nvPr/>
        </p:nvPicPr>
        <p:blipFill rotWithShape="1">
          <a:blip r:embed="rId9"/>
          <a:srcRect l="68507" t="59366" r="13194" b="6759"/>
          <a:stretch/>
        </p:blipFill>
        <p:spPr>
          <a:xfrm>
            <a:off x="5697669" y="8888308"/>
            <a:ext cx="699733" cy="688603"/>
          </a:xfrm>
          <a:prstGeom prst="rect">
            <a:avLst/>
          </a:prstGeom>
        </p:spPr>
      </p:pic>
    </p:spTree>
    <p:extLst>
      <p:ext uri="{BB962C8B-B14F-4D97-AF65-F5344CB8AC3E}">
        <p14:creationId xmlns:p14="http://schemas.microsoft.com/office/powerpoint/2010/main" val="1031896004"/>
      </p:ext>
    </p:extLst>
  </p:cSld>
  <p:clrMapOvr>
    <a:masterClrMapping/>
  </p:clrMapOvr>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TM03457444[[fn=Basis]]</Template>
  <TotalTime>414</TotalTime>
  <Words>660</Words>
  <Application>Microsoft Office PowerPoint</Application>
  <PresentationFormat>A4 Paper (210x297 mm)</PresentationFormat>
  <Paragraphs>83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Bradley Hand ITC</vt:lpstr>
      <vt:lpstr>Calibri</vt:lpstr>
      <vt:lpstr>Corbel</vt:lpstr>
      <vt:lpstr>Basis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 Kennedy</dc:creator>
  <cp:lastModifiedBy>Ciara Kennedy</cp:lastModifiedBy>
  <cp:revision>24</cp:revision>
  <dcterms:created xsi:type="dcterms:W3CDTF">2023-08-16T07:50:18Z</dcterms:created>
  <dcterms:modified xsi:type="dcterms:W3CDTF">2023-08-18T10:28:30Z</dcterms:modified>
</cp:coreProperties>
</file>